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70" r:id="rId3"/>
    <p:sldId id="275" r:id="rId4"/>
    <p:sldId id="258" r:id="rId5"/>
    <p:sldId id="260" r:id="rId6"/>
    <p:sldId id="271" r:id="rId7"/>
    <p:sldId id="272" r:id="rId8"/>
    <p:sldId id="261" r:id="rId9"/>
    <p:sldId id="274" r:id="rId10"/>
    <p:sldId id="278" r:id="rId11"/>
    <p:sldId id="273" r:id="rId12"/>
    <p:sldId id="266" r:id="rId13"/>
    <p:sldId id="267" r:id="rId14"/>
    <p:sldId id="268" r:id="rId15"/>
    <p:sldId id="277" r:id="rId16"/>
    <p:sldId id="269" r:id="rId17"/>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12" autoAdjust="0"/>
  </p:normalViewPr>
  <p:slideViewPr>
    <p:cSldViewPr>
      <p:cViewPr>
        <p:scale>
          <a:sx n="79" d="100"/>
          <a:sy n="79" d="100"/>
        </p:scale>
        <p:origin x="-253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Надежда Куликова" userId="8abb8e027b581818" providerId="LiveId" clId="{317D602E-88A9-4F44-80ED-51BB94E19353}"/>
    <pc:docChg chg="custSel addSld delSld modSld modNotesMaster">
      <pc:chgData name="Надежда Куликова" userId="8abb8e027b581818" providerId="LiveId" clId="{317D602E-88A9-4F44-80ED-51BB94E19353}" dt="2022-11-09T06:10:21.772" v="1483" actId="313"/>
      <pc:docMkLst>
        <pc:docMk/>
      </pc:docMkLst>
      <pc:sldChg chg="delSp modSp mod modNotesTx">
        <pc:chgData name="Надежда Куликова" userId="8abb8e027b581818" providerId="LiveId" clId="{317D602E-88A9-4F44-80ED-51BB94E19353}" dt="2022-11-09T05:58:04.227" v="841" actId="20577"/>
        <pc:sldMkLst>
          <pc:docMk/>
          <pc:sldMk cId="273989063" sldId="261"/>
        </pc:sldMkLst>
        <pc:picChg chg="mod">
          <ac:chgData name="Надежда Куликова" userId="8abb8e027b581818" providerId="LiveId" clId="{317D602E-88A9-4F44-80ED-51BB94E19353}" dt="2022-11-09T05:41:15.663" v="736" actId="14100"/>
          <ac:picMkLst>
            <pc:docMk/>
            <pc:sldMk cId="273989063" sldId="261"/>
            <ac:picMk id="8" creationId="{00000000-0000-0000-0000-000000000000}"/>
          </ac:picMkLst>
        </pc:picChg>
        <pc:picChg chg="del">
          <ac:chgData name="Надежда Куликова" userId="8abb8e027b581818" providerId="LiveId" clId="{317D602E-88A9-4F44-80ED-51BB94E19353}" dt="2022-11-09T05:41:04.220" v="732" actId="21"/>
          <ac:picMkLst>
            <pc:docMk/>
            <pc:sldMk cId="273989063" sldId="261"/>
            <ac:picMk id="9" creationId="{00000000-0000-0000-0000-000000000000}"/>
          </ac:picMkLst>
        </pc:picChg>
      </pc:sldChg>
      <pc:sldChg chg="del">
        <pc:chgData name="Надежда Куликова" userId="8abb8e027b581818" providerId="LiveId" clId="{317D602E-88A9-4F44-80ED-51BB94E19353}" dt="2022-11-09T04:32:53.743" v="1" actId="2696"/>
        <pc:sldMkLst>
          <pc:docMk/>
          <pc:sldMk cId="628700294" sldId="262"/>
        </pc:sldMkLst>
      </pc:sldChg>
      <pc:sldChg chg="del">
        <pc:chgData name="Надежда Куликова" userId="8abb8e027b581818" providerId="LiveId" clId="{317D602E-88A9-4F44-80ED-51BB94E19353}" dt="2022-11-09T04:33:04.493" v="2" actId="2696"/>
        <pc:sldMkLst>
          <pc:docMk/>
          <pc:sldMk cId="442902128" sldId="263"/>
        </pc:sldMkLst>
      </pc:sldChg>
      <pc:sldChg chg="modSp mod modNotesTx">
        <pc:chgData name="Надежда Куликова" userId="8abb8e027b581818" providerId="LiveId" clId="{317D602E-88A9-4F44-80ED-51BB94E19353}" dt="2022-11-09T06:07:35.743" v="1232" actId="20577"/>
        <pc:sldMkLst>
          <pc:docMk/>
          <pc:sldMk cId="2924105846" sldId="264"/>
        </pc:sldMkLst>
        <pc:spChg chg="mod">
          <ac:chgData name="Надежда Куликова" userId="8abb8e027b581818" providerId="LiveId" clId="{317D602E-88A9-4F44-80ED-51BB94E19353}" dt="2022-11-09T05:21:40.152" v="697" actId="20577"/>
          <ac:spMkLst>
            <pc:docMk/>
            <pc:sldMk cId="2924105846" sldId="264"/>
            <ac:spMk id="4" creationId="{00000000-0000-0000-0000-000000000000}"/>
          </ac:spMkLst>
        </pc:spChg>
      </pc:sldChg>
      <pc:sldChg chg="del">
        <pc:chgData name="Надежда Куликова" userId="8abb8e027b581818" providerId="LiveId" clId="{317D602E-88A9-4F44-80ED-51BB94E19353}" dt="2022-11-09T05:47:21.355" v="764" actId="2696"/>
        <pc:sldMkLst>
          <pc:docMk/>
          <pc:sldMk cId="1211998485" sldId="265"/>
        </pc:sldMkLst>
      </pc:sldChg>
      <pc:sldChg chg="modNotesTx">
        <pc:chgData name="Надежда Куликова" userId="8abb8e027b581818" providerId="LiveId" clId="{317D602E-88A9-4F44-80ED-51BB94E19353}" dt="2022-11-09T06:10:21.772" v="1483" actId="313"/>
        <pc:sldMkLst>
          <pc:docMk/>
          <pc:sldMk cId="127332230" sldId="266"/>
        </pc:sldMkLst>
      </pc:sldChg>
      <pc:sldChg chg="addSp delSp modSp mod modNotesTx">
        <pc:chgData name="Надежда Куликова" userId="8abb8e027b581818" providerId="LiveId" clId="{317D602E-88A9-4F44-80ED-51BB94E19353}" dt="2022-11-09T05:48:57.278" v="840" actId="313"/>
        <pc:sldMkLst>
          <pc:docMk/>
          <pc:sldMk cId="1954097866" sldId="267"/>
        </pc:sldMkLst>
        <pc:picChg chg="add mod">
          <ac:chgData name="Надежда Куликова" userId="8abb8e027b581818" providerId="LiveId" clId="{317D602E-88A9-4F44-80ED-51BB94E19353}" dt="2022-11-09T05:13:26.110" v="554" actId="1076"/>
          <ac:picMkLst>
            <pc:docMk/>
            <pc:sldMk cId="1954097866" sldId="267"/>
            <ac:picMk id="3" creationId="{DA7871C2-6E4B-7F4F-F7DE-F756A841BD97}"/>
          </ac:picMkLst>
        </pc:picChg>
        <pc:picChg chg="del">
          <ac:chgData name="Надежда Куликова" userId="8abb8e027b581818" providerId="LiveId" clId="{317D602E-88A9-4F44-80ED-51BB94E19353}" dt="2022-11-09T05:03:43.797" v="549" actId="21"/>
          <ac:picMkLst>
            <pc:docMk/>
            <pc:sldMk cId="1954097866" sldId="267"/>
            <ac:picMk id="3075" creationId="{00000000-0000-0000-0000-000000000000}"/>
          </ac:picMkLst>
        </pc:picChg>
      </pc:sldChg>
      <pc:sldChg chg="modNotesTx">
        <pc:chgData name="Надежда Куликова" userId="8abb8e027b581818" providerId="LiveId" clId="{317D602E-88A9-4F44-80ED-51BB94E19353}" dt="2022-11-09T04:35:59.648" v="6" actId="20577"/>
        <pc:sldMkLst>
          <pc:docMk/>
          <pc:sldMk cId="3834606275" sldId="271"/>
        </pc:sldMkLst>
      </pc:sldChg>
      <pc:sldChg chg="modNotesTx">
        <pc:chgData name="Надежда Куликова" userId="8abb8e027b581818" providerId="LiveId" clId="{317D602E-88A9-4F44-80ED-51BB94E19353}" dt="2022-11-09T04:42:44.882" v="22" actId="20577"/>
        <pc:sldMkLst>
          <pc:docMk/>
          <pc:sldMk cId="1805923823" sldId="272"/>
        </pc:sldMkLst>
      </pc:sldChg>
      <pc:sldChg chg="addSp delSp modSp new modNotesTx">
        <pc:chgData name="Надежда Куликова" userId="8abb8e027b581818" providerId="LiveId" clId="{317D602E-88A9-4F44-80ED-51BB94E19353}" dt="2022-11-09T06:10:11.046" v="1482" actId="20577"/>
        <pc:sldMkLst>
          <pc:docMk/>
          <pc:sldMk cId="3381187988" sldId="273"/>
        </pc:sldMkLst>
        <pc:spChg chg="del">
          <ac:chgData name="Надежда Куликова" userId="8abb8e027b581818" providerId="LiveId" clId="{317D602E-88A9-4F44-80ED-51BB94E19353}" dt="2022-11-09T05:33:40.074" v="710"/>
          <ac:spMkLst>
            <pc:docMk/>
            <pc:sldMk cId="3381187988" sldId="273"/>
            <ac:spMk id="5" creationId="{FC1EA5E7-245F-4F67-BB34-BC50E2119F2B}"/>
          </ac:spMkLst>
        </pc:spChg>
        <pc:spChg chg="add del mod">
          <ac:chgData name="Надежда Куликова" userId="8abb8e027b581818" providerId="LiveId" clId="{317D602E-88A9-4F44-80ED-51BB94E19353}" dt="2022-11-09T05:34:25.355" v="711"/>
          <ac:spMkLst>
            <pc:docMk/>
            <pc:sldMk cId="3381187988" sldId="273"/>
            <ac:spMk id="7" creationId="{5725B11A-642D-C049-97BC-93861C402602}"/>
          </ac:spMkLst>
        </pc:spChg>
        <pc:picChg chg="add mod">
          <ac:chgData name="Надежда Куликова" userId="8abb8e027b581818" providerId="LiveId" clId="{317D602E-88A9-4F44-80ED-51BB94E19353}" dt="2022-11-09T05:34:50.464" v="717" actId="14100"/>
          <ac:picMkLst>
            <pc:docMk/>
            <pc:sldMk cId="3381187988" sldId="273"/>
            <ac:picMk id="9" creationId="{230689FB-E0F3-5D7B-AE58-DDA0C669CDBF}"/>
          </ac:picMkLst>
        </pc:picChg>
      </pc:sldChg>
      <pc:sldChg chg="addSp modSp new mod modNotesTx">
        <pc:chgData name="Надежда Куликова" userId="8abb8e027b581818" providerId="LiveId" clId="{317D602E-88A9-4F44-80ED-51BB94E19353}" dt="2022-11-09T06:05:10.144" v="1043" actId="20577"/>
        <pc:sldMkLst>
          <pc:docMk/>
          <pc:sldMk cId="499365325" sldId="274"/>
        </pc:sldMkLst>
        <pc:picChg chg="add mod">
          <ac:chgData name="Надежда Куликова" userId="8abb8e027b581818" providerId="LiveId" clId="{317D602E-88A9-4F44-80ED-51BB94E19353}" dt="2022-11-09T05:40:51.430" v="730" actId="14100"/>
          <ac:picMkLst>
            <pc:docMk/>
            <pc:sldMk cId="499365325" sldId="274"/>
            <ac:picMk id="4" creationId="{E97BD2E3-DB51-46B6-FB80-4EF2619B6F8B}"/>
          </ac:picMkLst>
        </pc:picChg>
        <pc:picChg chg="add mod">
          <ac:chgData name="Надежда Куликова" userId="8abb8e027b581818" providerId="LiveId" clId="{317D602E-88A9-4F44-80ED-51BB94E19353}" dt="2022-11-09T05:40:54.462" v="731" actId="14100"/>
          <ac:picMkLst>
            <pc:docMk/>
            <pc:sldMk cId="499365325" sldId="274"/>
            <ac:picMk id="5" creationId="{0F9468C7-7973-A927-19C2-7ACD5276FA13}"/>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65268C-27D7-4B8D-B4DC-68300190D127}" type="datetimeFigureOut">
              <a:rPr lang="ru-RU" smtClean="0"/>
              <a:pPr/>
              <a:t>18.11.2022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EA1E12C-E340-4EBA-88D6-04594BDB0511}" type="slidenum">
              <a:rPr lang="ru-RU" smtClean="0"/>
              <a:pPr/>
              <a:t>‹#›</a:t>
            </a:fld>
            <a:endParaRPr lang="ru-RU"/>
          </a:p>
        </p:txBody>
      </p:sp>
    </p:spTree>
    <p:extLst>
      <p:ext uri="{BB962C8B-B14F-4D97-AF65-F5344CB8AC3E}">
        <p14:creationId xmlns:p14="http://schemas.microsoft.com/office/powerpoint/2010/main" val="1196969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Добрый вечер, уважаемые родители! Сегодня с вами педагоги-психологи 50 детского сада Леоненко Людмила Геннадьевна, Смирнова Наталья Александровна, Порохина Ольга Владимировна и </a:t>
            </a:r>
            <a:r>
              <a:rPr kumimoji="0" lang="ru-RU" sz="1200" b="0" i="0" u="none" strike="noStrike" kern="1200" cap="none" spc="0" normalizeH="0" baseline="0" noProof="0" dirty="0" err="1">
                <a:ln>
                  <a:noFill/>
                </a:ln>
                <a:solidFill>
                  <a:prstClr val="black"/>
                </a:solidFill>
                <a:effectLst/>
                <a:uLnTx/>
                <a:uFillTx/>
                <a:latin typeface="+mn-lt"/>
                <a:ea typeface="+mn-ea"/>
                <a:cs typeface="+mn-cs"/>
              </a:rPr>
              <a:t>Плесовских</a:t>
            </a:r>
            <a:r>
              <a:rPr kumimoji="0" lang="ru-RU" sz="1200" b="0" i="0" u="none" strike="noStrike" kern="1200" cap="none" spc="0" normalizeH="0" baseline="0" noProof="0" dirty="0">
                <a:ln>
                  <a:noFill/>
                </a:ln>
                <a:solidFill>
                  <a:prstClr val="black"/>
                </a:solidFill>
                <a:effectLst/>
                <a:uLnTx/>
                <a:uFillTx/>
                <a:latin typeface="+mn-lt"/>
                <a:ea typeface="+mn-ea"/>
                <a:cs typeface="+mn-cs"/>
              </a:rPr>
              <a:t> Ольга Сергеевна. Просим вас написать в общий чат номер детского сада, который  посещает ваш ребенок. Сегодня мы представляем вашему вниманию очень важную и актуальную тему на все времена  « Личные границы ребенка и безопасность». Речь пойдет не только о личных границах ребенка, но и о его безопасности  в нашем мире.</a:t>
            </a:r>
          </a:p>
          <a:p>
            <a:r>
              <a:rPr lang="ru-RU" sz="1200" b="0" i="0" kern="1200" dirty="0">
                <a:solidFill>
                  <a:schemeClr val="tx1"/>
                </a:solidFill>
                <a:latin typeface="+mn-lt"/>
                <a:ea typeface="+mn-ea"/>
                <a:cs typeface="+mn-cs"/>
              </a:rPr>
              <a:t>Уважаемые</a:t>
            </a:r>
            <a:r>
              <a:rPr lang="ru-RU" sz="1200" b="0" i="0" kern="1200" baseline="0" dirty="0">
                <a:solidFill>
                  <a:schemeClr val="tx1"/>
                </a:solidFill>
                <a:latin typeface="+mn-lt"/>
                <a:ea typeface="+mn-ea"/>
                <a:cs typeface="+mn-cs"/>
              </a:rPr>
              <a:t> родители, как вы думаете  что же такое личные границы, </a:t>
            </a:r>
            <a:r>
              <a:rPr lang="ru-RU" sz="1200" b="0" i="0" kern="1200" dirty="0">
                <a:solidFill>
                  <a:schemeClr val="tx1"/>
                </a:solidFill>
                <a:latin typeface="+mn-lt"/>
                <a:ea typeface="+mn-ea"/>
                <a:cs typeface="+mn-cs"/>
              </a:rPr>
              <a:t>важны ли они? для чего они нужны? Есть ли границы у вас, в вашей семье? </a:t>
            </a:r>
          </a:p>
          <a:p>
            <a:r>
              <a:rPr lang="ru-RU" sz="1200" b="0" i="0" kern="1200" dirty="0">
                <a:solidFill>
                  <a:schemeClr val="tx1"/>
                </a:solidFill>
                <a:latin typeface="+mn-lt"/>
                <a:ea typeface="+mn-ea"/>
                <a:cs typeface="+mn-cs"/>
              </a:rPr>
              <a:t>Коллеги, а вы как думаете, что такое личные границы, важны они</a:t>
            </a:r>
            <a:r>
              <a:rPr lang="ru-RU" sz="1200" b="0" i="0" kern="1200" baseline="0" dirty="0">
                <a:solidFill>
                  <a:schemeClr val="tx1"/>
                </a:solidFill>
                <a:latin typeface="+mn-lt"/>
                <a:ea typeface="+mn-ea"/>
                <a:cs typeface="+mn-cs"/>
              </a:rPr>
              <a:t> </a:t>
            </a:r>
            <a:r>
              <a:rPr lang="ru-RU" sz="1200" b="0" i="0" kern="1200" dirty="0">
                <a:solidFill>
                  <a:schemeClr val="tx1"/>
                </a:solidFill>
                <a:latin typeface="+mn-lt"/>
                <a:ea typeface="+mn-ea"/>
                <a:cs typeface="+mn-cs"/>
              </a:rPr>
              <a:t>для ребенка?  </a:t>
            </a:r>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a:t>
            </a:fld>
            <a:endParaRPr lang="ru-RU"/>
          </a:p>
        </p:txBody>
      </p:sp>
    </p:spTree>
    <p:extLst>
      <p:ext uri="{BB962C8B-B14F-4D97-AF65-F5344CB8AC3E}">
        <p14:creationId xmlns:p14="http://schemas.microsoft.com/office/powerpoint/2010/main" val="95702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Интимные границы ребенка в сознании родителей обычно связаны с темой сексуальной безопасности детей и известны многим как «правило купальника» («правило трусиков»):</a:t>
            </a:r>
            <a:endPar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1. Интимные части тела принадлежат только тебе. Исключение — родители (они могут помочь в гигиенических вопросах), а также врачи, исследующие эти части в диагностических и лечебных целях, но с разрешения родителей. Интимные части тела важно называть правильно без уменьшительно-ласкательных прозвищ (таких как цветочек, пестик, </a:t>
            </a:r>
            <a:r>
              <a:rPr kumimoji="0" lang="ru-RU" sz="2400" b="0" i="0" u="none" strike="noStrike" kern="1200" cap="none" spc="0" normalizeH="0" baseline="0" noProof="0" dirty="0" err="1" smtClean="0">
                <a:ln>
                  <a:noFill/>
                </a:ln>
                <a:solidFill>
                  <a:srgbClr val="0A0A0A"/>
                </a:solidFill>
                <a:effectLst/>
                <a:uLnTx/>
                <a:uFillTx/>
                <a:latin typeface="Times New Roman" panose="02020603050405020304" pitchFamily="18" charset="0"/>
                <a:ea typeface="Times New Roman" panose="02020603050405020304" pitchFamily="18" charset="0"/>
                <a:cs typeface="+mn-cs"/>
              </a:rPr>
              <a:t>пирожочек</a:t>
            </a: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a:t>
            </a: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2. Всегда помни, что твое тело принадлежит только тебе. Как можно чаще повторяйте это правило. Ребенок должен понимать, что никто не имеет право без разрешения лезть к нему под одежду, а особенно под нижнее белье.</a:t>
            </a: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3. «Нет» означает запрет. Дети могут отказаться от поцелуев, объятий даже со стороны близких людей. Важно делать на этом акцент и объяснять, что если ребенку не нравится что-то, он должен говорить «нет» сразу и твердо. Не целуйте ребенка насильно.</a:t>
            </a: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mn-cs"/>
              </a:rPr>
              <a:t>4. Делись секретами, которые тебя расстраивают или вызывают дискомфорт. Объясните, что любая тайна, которая вызывает страх или дискомфорт — это плохая тайна, и важно обсуждать подобные вещи с родителями. Они не будут за это ругать.</a:t>
            </a: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defRPr/>
            </a:pPr>
            <a:r>
              <a:rPr kumimoji="0" lang="ru-RU" sz="2400" b="0" i="0" u="none" strike="noStrike" kern="1200" cap="none" spc="0" normalizeH="0" baseline="0" noProof="0" dirty="0" smtClean="0">
                <a:ln>
                  <a:noFill/>
                </a:ln>
                <a:solidFill>
                  <a:srgbClr val="0A0A0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Когда ребенок подрастет, спрашивайте разрешения на то, чтоб его поцеловать и обнять. Да, даже у вашего родного ребенка. И не заставляйте его целовать и обнимать бабушек, дедушек и прочих родственников. Имеет право не хотеть целоваться и обниматься. Вы же тоже не со всеми хотите обниматься и целоваться, не так ли?</a:t>
            </a:r>
            <a:endParaRPr kumimoji="0" lang="ru-RU"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915"/>
              </a:spcAft>
              <a:buClrTx/>
              <a:buSzTx/>
              <a:buFont typeface="Arial" panose="020B0604020202020204" pitchFamily="34" charset="0"/>
              <a:buNone/>
              <a:tabLst/>
              <a:defRPr/>
            </a:pP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10</a:t>
            </a:fld>
            <a:endParaRPr lang="ru-RU"/>
          </a:p>
        </p:txBody>
      </p:sp>
    </p:spTree>
    <p:extLst>
      <p:ext uri="{BB962C8B-B14F-4D97-AF65-F5344CB8AC3E}">
        <p14:creationId xmlns:p14="http://schemas.microsoft.com/office/powerpoint/2010/main" val="25537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0" dirty="0">
                <a:solidFill>
                  <a:srgbClr val="222222"/>
                </a:solidFill>
                <a:effectLst/>
                <a:latin typeface="Arial" panose="020B0604020202020204" pitchFamily="34" charset="0"/>
              </a:rPr>
              <a:t>Сейчас я вас познакомлю со следующей техникой  «Кричи, Беги, Расскажи» </a:t>
            </a:r>
          </a:p>
          <a:p>
            <a:r>
              <a:rPr lang="ru-RU" b="0" i="0" dirty="0">
                <a:solidFill>
                  <a:srgbClr val="222222"/>
                </a:solidFill>
                <a:effectLst/>
                <a:latin typeface="Arial" panose="020B0604020202020204" pitchFamily="34" charset="0"/>
              </a:rPr>
              <a:t>Если тебе угрожает опасность, кто-то пытается тебя увести, схватить тебя или твои вещи – кричи: Я не знаю этого человека, он хочет меня увести, он украл мои вещи».  Эти слова направлены на привлечение внимания посторонних людей. В этом случае запрещается кричать слово: «Помогите!», ведь люди не понимают, что именно надо сделать в этот момент. «Беги!» - к маме, домой. Подальше от этого человека! «Расскажи!»: Если что-то произошло, и тебя просили оставить это в секрете, запомни, что этот секрет обязательно нужно рассказать папе или маме. От них секретов не должно быть. Рассказать нужно все, даже если тебе очень стыдно и неприятно.</a:t>
            </a:r>
          </a:p>
          <a:p>
            <a:r>
              <a:rPr lang="ru-RU" b="0" i="0" dirty="0">
                <a:solidFill>
                  <a:srgbClr val="222222"/>
                </a:solidFill>
                <a:effectLst/>
                <a:latin typeface="Arial" panose="020B0604020202020204" pitchFamily="34" charset="0"/>
              </a:rPr>
              <a:t>С играми и упражнениями, которые вы можете использовать дома, не обладая педагогическими знаниями, вас познакомит Ольга Владимировна.</a:t>
            </a:r>
          </a:p>
        </p:txBody>
      </p:sp>
      <p:sp>
        <p:nvSpPr>
          <p:cNvPr id="4" name="Номер слайда 3"/>
          <p:cNvSpPr>
            <a:spLocks noGrp="1"/>
          </p:cNvSpPr>
          <p:nvPr>
            <p:ph type="sldNum" sz="quarter" idx="5"/>
          </p:nvPr>
        </p:nvSpPr>
        <p:spPr/>
        <p:txBody>
          <a:bodyPr/>
          <a:lstStyle/>
          <a:p>
            <a:fld id="{3EA1E12C-E340-4EBA-88D6-04594BDB0511}" type="slidenum">
              <a:rPr lang="ru-RU" smtClean="0"/>
              <a:pPr/>
              <a:t>11</a:t>
            </a:fld>
            <a:endParaRPr lang="ru-RU"/>
          </a:p>
        </p:txBody>
      </p:sp>
    </p:spTree>
    <p:extLst>
      <p:ext uri="{BB962C8B-B14F-4D97-AF65-F5344CB8AC3E}">
        <p14:creationId xmlns:p14="http://schemas.microsoft.com/office/powerpoint/2010/main" val="56492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На занятиях эта схема раздается детям распечатанной на листе А4, не закрашенной. В процессе беседы на уроке дети поочередно закрашивают каждую зону, параллельно обсуждая ситуации и людей, которых можно «вписать» в каждый круг, взрослые отвечают на их вопросы. Закрепляется «пройденный материал» моделированием ситуаций:  «Вот к тебе подходит человек, которого ты пару раз видел, и говорит то-то и то-то. Что ты будешь делать?».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Итак, по порядку. Ниже мы постарались сформулировать все пояснения так, чтобы они были понятны ребенку 5-7 лет:</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«Я».</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Самый первый и главный круг. Это ты — твое тело, твоя душа, твои чувства, твоя личность. Твое тело принадлежит только тебе, и только ты решаешь, кто может притрагиваться к тебе, кто может находиться близко. Никто не должен и не может делать это без твоего разрешения, даже если это близкий человек — папа, дедушка, дядя и т.п. если тебе это неприятно — ты не должен стесняться сказать об этом, ты можешь и должен сказать «стоп», «нет»! Никто не может запретить тебе чувствовать то что ты чувствуешь и ты никому не обязан рассказывать о своих чувствах, если тебе этого не хочется. Никто не должен бить тебя или угрожать тебе, никто не может орать на тебя и оскорблять тебя, обижать и причинять тебе боль. Если такое происходит, ты должен рассказать об этом тем, кому ты доверяешь.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«Семья». </a:t>
            </a:r>
            <a:r>
              <a:rPr lang="ru-RU" sz="1200" i="1" dirty="0">
                <a:solidFill>
                  <a:srgbClr val="4B585D"/>
                </a:solidFill>
                <a:effectLst/>
                <a:latin typeface="Tahoma"/>
                <a:ea typeface="Times New Roman"/>
                <a:cs typeface="Times New Roman"/>
              </a:rPr>
              <a:t>Это твои мама, папа, братик, сестренка, бабушка, дедушка и  т.д. — те, кто живет с тобой в одном доме и те, кого ты любишь, уважаешь и кому доверяешь. Однако даже те люди, которых мы любим и уважаем, не могут нарушать границу твоего «Круга Я», если тебе этого не хочется или неприятно. И ты тоже должен понимать, что у каждого твоего любимого и близкого человека есть такой «Круг Я», в который он может допускать других, только если ему этого хочется. Так, папа или мама иногда хотят побыть одни, отдохнуть — не потому что они тебя не любят, а потому что им тоже очень важно иногда побыть одним в своем «Кругу Я», и эту потребность тоже нужно уважать.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«Друзья».</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те люди, которые не живут вместе с вами, но с кем вам нравится общаться и проводить время, кто бывает в вашем доме, и в чьих домах бываете вы. Друзья очень важны — с ними можно играть, секретничать, веселиться, отдыхать. Дружба всегда должна основываться на уважении и доверии, и если тому, кого ты считаешь своим другом, нравится смеяться над тобой или унижать тебя — то это плохой друг. Никто не имеет права смеяться над тобой, дружба не дает такого права никому. С друзьями иногда можно обниматься или дотрагиваться друг до друга, при условии, что это приятно всем. Когда детей много — например, в школе — далеко не все могут вести себя с тобой как друзья.</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Здесь лучше всего обсудить с ребенком конкретные примеры ваших друзей и некоторые примеры его друзей — что именно, какие именно проявления дружбы приняты в ваших кругах, что вы делаете с друзьями, как проявляете свое хорошее отношение к ним, и как ведут себя они с вами.</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«Знакомые».</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не совсем друзья, но люди, которых мы знаем — виделись где-то раньше, или нас познакомил кто-то. Возможно, это кто-то с нашей работы или из школы — я знаю, как его зовут, но мало знаю о нем, и не знаю, что он за человек. Мы вежливо здороваемся при встрече, и иногда останавливаемся ненадолго поболтать, но мы не впускаем этих людей в свое личное пространство: не рассказываем им подробно о нашей жизни и не выпытываем подробностей их жизни, мы говорим только о каких-то общих, не слишком личных, вещах.</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Здесь также лучше обсудить несколько примеров общих знакомых и той дистанции в отношениях с ними, которая принята в вашей семье. Также следует сказать, что если ты знаешь, как зовут человека, это не значит, что можно садиться в его машину или идти с ним к нему домой, если он предлагает тебе — без разрешения мамы или папы. Если происходит нечто подобное — сначала позвони маме или папе и посоветуйся, как тебе быть и как поступить.</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«Профессиональная помощь».</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врачи, учителя, воспитатели в детском саду, полицейские, пожарные, продавцы в магазине — все те, чья работа связана с помощью людям. Они могут помочь нам в определенных ситуациях, когда нам нужна их помощь. Их легко можно отличить от других людей: у врача есть халат и стетоскоп, у полицейского и пожарного — специальная одежда, удостоверение и т.д.</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Обсудите, в каких именно ситуациях и у кого конкретно ребенок может искать помощи и как именно это делать — как позвонить в полицию, как вызвать врача, как обратиться за помощью к полицейскому на улице и т.п.</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b="1" dirty="0">
                <a:solidFill>
                  <a:srgbClr val="4B585D"/>
                </a:solidFill>
                <a:effectLst/>
                <a:latin typeface="Tahoma"/>
                <a:ea typeface="Times New Roman"/>
                <a:cs typeface="Times New Roman"/>
              </a:rPr>
              <a:t>Круг «Незнакомцы».</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Это те люди, которых мы не знаем совсем — ни как их зовут, ни кто они такие. Даже если эти люди говорят, что знают тебя или твоих родителей — для тебя они незнакомцы, если ты никогда в жизни не видел их до этого или видел пару раз. «Незнакомец» — не значит «плохой или злой» человек, но все равно ты не обязан доверять незнакомцам и не должен ничего рассказывать им о себе или своей семье, доме, друзьях. Даже если незнакомцы представляются сотрудниками полиции или врачами — в таком случае, они должны разговаривать со взрослыми, а не с тобой. Ты не должен отвечать на их вопросы. Даже если они тебе нравятся, ты не должен идти с ними к ним домой или куда-то еще, и садиться с ними в машину. Ты не должен идти с ними в зоопарк или вести их к себе домой, даже если они просят тебя о помощи — взрослые не должны просить помощи у детей. Все что ты должен сделать в этом случае — это сразу позвонить маме или папе.</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Тут нужно постараться обсудить ВСЕ возможные ситуации, которые придут вам на ум, потому что дети часто мыслят только в рамках предложенных ситуаций, а в ситуации, которой вы с ними не обсуждали, соглашаются пойти с чужим дядей или тетей, забывая о вашем разговоре: раз вы конкретно эту ситуацию не обсуждали — значит, тут все </a:t>
            </a:r>
            <a:r>
              <a:rPr lang="ru-RU" sz="1200" dirty="0" err="1">
                <a:solidFill>
                  <a:srgbClr val="4B585D"/>
                </a:solidFill>
                <a:effectLst/>
                <a:latin typeface="Tahoma"/>
                <a:ea typeface="Times New Roman"/>
                <a:cs typeface="Times New Roman"/>
              </a:rPr>
              <a:t>ок</a:t>
            </a:r>
            <a:r>
              <a:rPr lang="ru-RU" sz="1200" dirty="0">
                <a:solidFill>
                  <a:srgbClr val="4B585D"/>
                </a:solidFill>
                <a:effectLst/>
                <a:latin typeface="Tahoma"/>
                <a:ea typeface="Times New Roman"/>
                <a:cs typeface="Times New Roman"/>
              </a:rPr>
              <a:t>. Например, у одних наших знакомых ограбили квартиру цыгане, которые подошли на улице к мальчику, и предложили показать им обезьянку, если он пригласит их к себе в гости. Понимаете? Обезьянку! Все потому что родители поговорили с мальчиком только о щенках и котятах, которых предлагают посмотреть чужие тети и дяди, а про обезьянку вот не предупредили…</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На это не стоит жалеть времени — это занятие может спасти вашему ребенку жизнь, не говоря уже о том, что эти знания значительно улучшат качество его жизни. Повторите сто раз: </a:t>
            </a:r>
            <a:r>
              <a:rPr lang="ru-RU" sz="1200" i="1" dirty="0">
                <a:solidFill>
                  <a:srgbClr val="4B585D"/>
                </a:solidFill>
                <a:effectLst/>
                <a:latin typeface="Tahoma"/>
                <a:ea typeface="Times New Roman"/>
                <a:cs typeface="Times New Roman"/>
              </a:rPr>
              <a:t>«Если тебе что-то не нравится, если тебе плохо или некомфортно, ты должен сказать «Нет», «Стоп», и не должен бояться это сделать!</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Если тебе кажется, что кто-то ведет себя неправильно, обижает других или говорит нехорошие вещи тебе и другим — ты должен рассказать об этом кому-то из твоих близких людей, кому ты доверяешь больше всего»</a:t>
            </a:r>
            <a:r>
              <a:rPr lang="ru-RU" sz="1200" dirty="0">
                <a:solidFill>
                  <a:srgbClr val="4B585D"/>
                </a:solidFill>
                <a:effectLst/>
                <a:latin typeface="Tahoma"/>
                <a:ea typeface="Times New Roman"/>
                <a:cs typeface="Times New Roman"/>
              </a:rPr>
              <a:t> (возвращаемся к обсуждению круга «Семья»). Подчеркиваем несколько раз, что </a:t>
            </a:r>
            <a:r>
              <a:rPr lang="ru-RU" sz="1200" i="1" dirty="0">
                <a:solidFill>
                  <a:srgbClr val="4B585D"/>
                </a:solidFill>
                <a:effectLst/>
                <a:latin typeface="Tahoma"/>
                <a:ea typeface="Times New Roman"/>
                <a:cs typeface="Times New Roman"/>
              </a:rPr>
              <a:t>«Ты тоже не имеешь права нарушать чужие границы без разрешения: брать без спроса чужие вещи, приставать к людям, которые хотят побыть одни, трогать кого-то, кто не хочет этого и т.п.».</a:t>
            </a:r>
            <a:r>
              <a:rPr lang="ru-RU" sz="1200" dirty="0">
                <a:solidFill>
                  <a:srgbClr val="4B585D"/>
                </a:solidFill>
                <a:effectLst/>
                <a:latin typeface="Tahoma"/>
                <a:ea typeface="Times New Roman"/>
                <a:cs typeface="Times New Roman"/>
              </a:rPr>
              <a:t> Тысячу раз повторяем, что </a:t>
            </a:r>
            <a:r>
              <a:rPr lang="ru-RU" sz="1200" i="1" dirty="0">
                <a:solidFill>
                  <a:srgbClr val="4B585D"/>
                </a:solidFill>
                <a:effectLst/>
                <a:latin typeface="Tahoma"/>
                <a:ea typeface="Times New Roman"/>
                <a:cs typeface="Times New Roman"/>
              </a:rPr>
              <a:t>«Ты не должен искать решение сам — ты должен обратиться за помощью к кому-то кто может помочь — круги «Семья» и «Профессиональная помощь».</a:t>
            </a:r>
            <a:r>
              <a:rPr lang="ru-RU" sz="1200" dirty="0">
                <a:solidFill>
                  <a:srgbClr val="4B585D"/>
                </a:solidFill>
                <a:effectLst/>
                <a:latin typeface="Tahoma"/>
                <a:ea typeface="Times New Roman"/>
                <a:cs typeface="Times New Roman"/>
              </a:rPr>
              <a:t> </a:t>
            </a:r>
            <a:r>
              <a:rPr lang="ru-RU" sz="1200" i="1" dirty="0">
                <a:solidFill>
                  <a:srgbClr val="4B585D"/>
                </a:solidFill>
                <a:effectLst/>
                <a:latin typeface="Tahoma"/>
                <a:ea typeface="Times New Roman"/>
                <a:cs typeface="Times New Roman"/>
              </a:rPr>
              <a:t>Если тебя не поняли с первого раза, ты можешь повторить это столько раз, сколько потребуется, чтобы тебя услышали, но ты всегда можешь обратиться за помощью к другим, чтобы они помогли тебе и защитили тебя».</a:t>
            </a:r>
            <a:endParaRPr lang="ru-RU" sz="1400" dirty="0">
              <a:effectLst/>
              <a:latin typeface="+mn-lt"/>
              <a:ea typeface="Times New Roman"/>
              <a:cs typeface="Times New Roman"/>
            </a:endParaRPr>
          </a:p>
          <a:p>
            <a:pPr algn="just">
              <a:lnSpc>
                <a:spcPts val="1315"/>
              </a:lnSpc>
              <a:spcBef>
                <a:spcPts val="900"/>
              </a:spcBef>
              <a:spcAft>
                <a:spcPts val="900"/>
              </a:spcAft>
            </a:pPr>
            <a:r>
              <a:rPr lang="ru-RU" sz="1200" dirty="0">
                <a:solidFill>
                  <a:srgbClr val="4B585D"/>
                </a:solidFill>
                <a:effectLst/>
                <a:latin typeface="Tahoma"/>
                <a:ea typeface="Times New Roman"/>
                <a:cs typeface="Times New Roman"/>
              </a:rPr>
              <a:t>Желаем вам счастливых детей!</a:t>
            </a:r>
            <a:endParaRPr lang="ru-RU" sz="1400" dirty="0">
              <a:effectLst/>
              <a:latin typeface="+mn-lt"/>
              <a:ea typeface="Times New Roman"/>
              <a:cs typeface="Times New Roman"/>
            </a:endParaRPr>
          </a:p>
          <a:p>
            <a:pPr>
              <a:lnSpc>
                <a:spcPct val="115000"/>
              </a:lnSpc>
              <a:spcAft>
                <a:spcPts val="1000"/>
              </a:spcAft>
            </a:pPr>
            <a:r>
              <a:rPr lang="ru-RU" sz="1400" dirty="0">
                <a:effectLst/>
                <a:latin typeface="+mn-lt"/>
                <a:ea typeface="Calibri"/>
                <a:cs typeface="Times New Roman"/>
              </a:rPr>
              <a:t> </a:t>
            </a:r>
            <a:endParaRPr lang="ru-RU" sz="1400" dirty="0">
              <a:effectLst/>
              <a:latin typeface="+mn-lt"/>
              <a:ea typeface="Times New Roman"/>
              <a:cs typeface="Times New Roman"/>
            </a:endParaRPr>
          </a:p>
          <a:p>
            <a:pPr>
              <a:lnSpc>
                <a:spcPct val="115000"/>
              </a:lnSpc>
              <a:spcAft>
                <a:spcPts val="1000"/>
              </a:spcAft>
            </a:pPr>
            <a:r>
              <a:rPr lang="ru-RU" sz="1400" dirty="0">
                <a:effectLst/>
                <a:latin typeface="+mn-lt"/>
                <a:ea typeface="Times New Roman"/>
                <a:cs typeface="Times New Roman"/>
              </a:rPr>
              <a:t> </a:t>
            </a: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12</a:t>
            </a:fld>
            <a:endParaRPr lang="ru-RU"/>
          </a:p>
        </p:txBody>
      </p:sp>
    </p:spTree>
    <p:extLst>
      <p:ext uri="{BB962C8B-B14F-4D97-AF65-F5344CB8AC3E}">
        <p14:creationId xmlns:p14="http://schemas.microsoft.com/office/powerpoint/2010/main" val="245347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ru-RU" sz="1200" b="1" kern="1200" dirty="0" smtClean="0">
                <a:solidFill>
                  <a:schemeClr val="tx1"/>
                </a:solidFill>
                <a:latin typeface="+mn-lt"/>
                <a:ea typeface="+mn-ea"/>
                <a:cs typeface="+mn-cs"/>
              </a:rPr>
              <a:t>Два королевства</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игру могут играть двое детей или ребёнок и взрослый. Каждый из них придумывает своё королевство. Обговариваются правила существования этих сказочных государств: какие между ними отношения, как они граничат между собой, какие правила въезда существуют. Далее один из участников должен приехать в королевство другого, но для того, чтобы сделать это легально, ему нужно совершить ряд действий:</a:t>
            </a:r>
          </a:p>
          <a:p>
            <a:pPr lvl="0" fontAlgn="base"/>
            <a:r>
              <a:rPr lang="ru-RU" sz="1200" kern="1200" dirty="0" smtClean="0">
                <a:solidFill>
                  <a:schemeClr val="tx1"/>
                </a:solidFill>
                <a:latin typeface="+mn-lt"/>
                <a:ea typeface="+mn-ea"/>
                <a:cs typeface="+mn-cs"/>
              </a:rPr>
              <a:t>обратиться ко второму королевству, чтобы оно выслало приглашение;</a:t>
            </a:r>
          </a:p>
          <a:p>
            <a:pPr lvl="0" fontAlgn="base"/>
            <a:r>
              <a:rPr lang="ru-RU" sz="1200" kern="1200" dirty="0" smtClean="0">
                <a:solidFill>
                  <a:schemeClr val="tx1"/>
                </a:solidFill>
                <a:latin typeface="+mn-lt"/>
                <a:ea typeface="+mn-ea"/>
                <a:cs typeface="+mn-cs"/>
              </a:rPr>
              <a:t>получить приглашение, на базе которого выдаётся виза;</a:t>
            </a:r>
          </a:p>
          <a:p>
            <a:pPr lvl="0" fontAlgn="base"/>
            <a:r>
              <a:rPr lang="ru-RU" sz="1200" kern="1200" dirty="0" smtClean="0">
                <a:solidFill>
                  <a:schemeClr val="tx1"/>
                </a:solidFill>
                <a:latin typeface="+mn-lt"/>
                <a:ea typeface="+mn-ea"/>
                <a:cs typeface="+mn-cs"/>
              </a:rPr>
              <a:t>когда участник с визой въезжает в королевство другого, он должен пройти таможню на предмет того, не везёт ли он каких-то запрещённых в этой стране вещей;</a:t>
            </a:r>
          </a:p>
          <a:p>
            <a:pPr lvl="0" fontAlgn="base"/>
            <a:r>
              <a:rPr lang="ru-RU" sz="1200" kern="1200" dirty="0" smtClean="0">
                <a:solidFill>
                  <a:schemeClr val="tx1"/>
                </a:solidFill>
                <a:latin typeface="+mn-lt"/>
                <a:ea typeface="+mn-ea"/>
                <a:cs typeface="+mn-cs"/>
              </a:rPr>
              <a:t>затем он должен зарегистрироваться на границе, чтобы его визит был учтён;</a:t>
            </a:r>
          </a:p>
          <a:p>
            <a:pPr lvl="0" fontAlgn="base"/>
            <a:r>
              <a:rPr lang="ru-RU" sz="1200" kern="1200" dirty="0" smtClean="0">
                <a:solidFill>
                  <a:schemeClr val="tx1"/>
                </a:solidFill>
                <a:latin typeface="+mn-lt"/>
                <a:ea typeface="+mn-ea"/>
                <a:cs typeface="+mn-cs"/>
              </a:rPr>
              <a:t>так же легально выехать из страны, пройдя проверку, не вывозит ли он из королевства что-то, что вывозить запрещено.</a:t>
            </a:r>
          </a:p>
          <a:p>
            <a:pPr fontAlgn="base"/>
            <a:r>
              <a:rPr lang="ru-RU" sz="1200" kern="1200" dirty="0" smtClean="0">
                <a:solidFill>
                  <a:schemeClr val="tx1"/>
                </a:solidFill>
                <a:latin typeface="+mn-lt"/>
                <a:ea typeface="+mn-ea"/>
                <a:cs typeface="+mn-cs"/>
              </a:rPr>
              <a:t>Правила этой игры могут расширяться и изменяться, как вам этого хочется. Например, можно рисовать каждый шаг, который совершают игроки, изобразить карту двух королевств, границы между ними, крепостные стены и рвы. </a:t>
            </a:r>
          </a:p>
          <a:p>
            <a:pPr fontAlgn="base"/>
            <a:r>
              <a:rPr lang="ru-RU" sz="1200" kern="1200" dirty="0" smtClean="0">
                <a:solidFill>
                  <a:schemeClr val="tx1"/>
                </a:solidFill>
                <a:latin typeface="+mn-lt"/>
                <a:ea typeface="+mn-ea"/>
                <a:cs typeface="+mn-cs"/>
              </a:rPr>
              <a:t>Взрослые поймут, что эта игра показывает и вполне реальные этапы прохождения таможни при въезде в другую страну. Но в таком метафорическом виде все эти условия вполне применимы и для межличностного общения.</a:t>
            </a:r>
          </a:p>
          <a:p>
            <a:pPr fontAlgn="base"/>
            <a:r>
              <a:rPr lang="ru-RU" sz="1200" b="1" kern="1200" dirty="0" smtClean="0">
                <a:solidFill>
                  <a:schemeClr val="tx1"/>
                </a:solidFill>
                <a:latin typeface="+mn-lt"/>
                <a:ea typeface="+mn-ea"/>
                <a:cs typeface="+mn-cs"/>
              </a:rPr>
              <a:t>Кукольный театр</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Устройте с ребёнком настоящий кукольный театр: сделайте из ткани или из бумаги кукол, а может, возьмите те игрушки, которые есть у вас дома. Разыграйте сценки, которые могут произойти в жизни и затрагивать личные границы ребёнка. Продемонстрируйте, что ваши персонажи могут соглашаться на какое-то действие или нет, в зависимости от их желания и настроения.</a:t>
            </a:r>
          </a:p>
          <a:p>
            <a:pPr fontAlgn="base"/>
            <a:r>
              <a:rPr lang="ru-RU" sz="1200" b="1" kern="1200" dirty="0" smtClean="0">
                <a:solidFill>
                  <a:schemeClr val="tx1"/>
                </a:solidFill>
                <a:latin typeface="+mn-lt"/>
                <a:ea typeface="+mn-ea"/>
                <a:cs typeface="+mn-cs"/>
              </a:rPr>
              <a:t>Изобрази себя на карте</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Предложите ребёнку нарисовать карту. Но не простую, а такую, на которой будет он сам и все окружающие люди. Одним цветом пусть он обозначит себя. После пусть он возьмёт другой карандаш или фломастер и нарисует вас, своих родителей, так близко или далеко от себя, как этого позволяет его понимание ваших отношений. Дальше следуют его друзья во дворе, дети из одной группы в детском саду, воспитатели и другие. После того, как волшебная карта будет закончена, вы можете обсудить рисунок, а также похвалить ребёнка за то, что он стал на один шажок ближе к пониманию себя.</a:t>
            </a:r>
          </a:p>
          <a:p>
            <a:endParaRPr lang="ru-RU" dirty="0"/>
          </a:p>
        </p:txBody>
      </p:sp>
      <p:sp>
        <p:nvSpPr>
          <p:cNvPr id="4" name="Номер слайда 3"/>
          <p:cNvSpPr>
            <a:spLocks noGrp="1"/>
          </p:cNvSpPr>
          <p:nvPr>
            <p:ph type="sldNum" sz="quarter" idx="5"/>
          </p:nvPr>
        </p:nvSpPr>
        <p:spPr/>
        <p:txBody>
          <a:bodyPr/>
          <a:lstStyle/>
          <a:p>
            <a:fld id="{3EA1E12C-E340-4EBA-88D6-04594BDB0511}" type="slidenum">
              <a:rPr lang="ru-RU" smtClean="0"/>
              <a:pPr/>
              <a:t>13</a:t>
            </a:fld>
            <a:endParaRPr lang="ru-RU"/>
          </a:p>
        </p:txBody>
      </p:sp>
    </p:spTree>
    <p:extLst>
      <p:ext uri="{BB962C8B-B14F-4D97-AF65-F5344CB8AC3E}">
        <p14:creationId xmlns:p14="http://schemas.microsoft.com/office/powerpoint/2010/main" val="241674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15000"/>
              </a:lnSpc>
              <a:spcAft>
                <a:spcPts val="1000"/>
              </a:spcAft>
            </a:pPr>
            <a:r>
              <a:rPr lang="ru-RU" sz="1200" b="1" dirty="0">
                <a:effectLst/>
                <a:latin typeface="Times New Roman"/>
                <a:ea typeface="Times New Roman"/>
                <a:cs typeface="Times New Roman"/>
              </a:rPr>
              <a:t>Выводы и пожелания.</a:t>
            </a:r>
            <a:endParaRPr lang="ru-RU" sz="900" dirty="0">
              <a:effectLst/>
              <a:latin typeface="+mn-lt"/>
              <a:ea typeface="Times New Roman"/>
              <a:cs typeface="Times New Roman"/>
            </a:endParaRPr>
          </a:p>
          <a:p>
            <a:pPr algn="ctr">
              <a:lnSpc>
                <a:spcPct val="115000"/>
              </a:lnSpc>
              <a:spcAft>
                <a:spcPts val="1000"/>
              </a:spcAft>
            </a:pPr>
            <a:r>
              <a:rPr lang="ru-RU" sz="1200" dirty="0">
                <a:effectLst/>
                <a:latin typeface="Times New Roman"/>
                <a:ea typeface="Times New Roman"/>
                <a:cs typeface="Times New Roman"/>
              </a:rPr>
              <a:t>Психологические границы личности ребёнка – очень важный показатель личностного здоровья и благополучия.</a:t>
            </a:r>
            <a:endParaRPr lang="ru-RU" sz="900" dirty="0">
              <a:effectLst/>
              <a:latin typeface="+mn-lt"/>
              <a:ea typeface="Times New Roman"/>
              <a:cs typeface="Times New Roman"/>
            </a:endParaRPr>
          </a:p>
          <a:p>
            <a:pPr algn="ctr">
              <a:lnSpc>
                <a:spcPct val="115000"/>
              </a:lnSpc>
              <a:spcAft>
                <a:spcPts val="1000"/>
              </a:spcAft>
            </a:pPr>
            <a:r>
              <a:rPr lang="ru-RU" sz="1200" dirty="0">
                <a:effectLst/>
                <a:latin typeface="Times New Roman"/>
                <a:ea typeface="Times New Roman"/>
                <a:cs typeface="Times New Roman"/>
              </a:rPr>
              <a:t>Помните, что установление границ должно способствовать гармонии взаимоотношений между родителями и ребёнком. </a:t>
            </a:r>
            <a:r>
              <a:rPr lang="ru-RU" sz="1200">
                <a:effectLst/>
                <a:latin typeface="Times New Roman"/>
                <a:ea typeface="Times New Roman"/>
                <a:cs typeface="Times New Roman"/>
              </a:rPr>
              <a:t>Оно должно обеспечивать его безопасность, формировать принципы правильного поведения и социальные навыки, а не превращать его жизнь в череду запретов и страха самостоятельности. </a:t>
            </a:r>
            <a:endParaRPr lang="ru-RU" sz="900">
              <a:effectLst/>
              <a:latin typeface="+mn-lt"/>
              <a:ea typeface="Times New Roman"/>
              <a:cs typeface="Times New Roman"/>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14</a:t>
            </a:fld>
            <a:endParaRPr lang="ru-RU"/>
          </a:p>
        </p:txBody>
      </p:sp>
    </p:spTree>
    <p:extLst>
      <p:ext uri="{BB962C8B-B14F-4D97-AF65-F5344CB8AC3E}">
        <p14:creationId xmlns:p14="http://schemas.microsoft.com/office/powerpoint/2010/main" val="309748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3EA1E12C-E340-4EBA-88D6-04594BDB0511}" type="slidenum">
              <a:rPr lang="ru-RU" smtClean="0"/>
              <a:pPr/>
              <a:t>16</a:t>
            </a:fld>
            <a:endParaRPr lang="ru-RU"/>
          </a:p>
        </p:txBody>
      </p:sp>
    </p:spTree>
    <p:extLst>
      <p:ext uri="{BB962C8B-B14F-4D97-AF65-F5344CB8AC3E}">
        <p14:creationId xmlns:p14="http://schemas.microsoft.com/office/powerpoint/2010/main" val="928656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kern="1200" dirty="0" smtClean="0">
                <a:solidFill>
                  <a:schemeClr val="tx1"/>
                </a:solidFill>
                <a:latin typeface="+mn-lt"/>
                <a:ea typeface="+mn-ea"/>
                <a:cs typeface="+mn-cs"/>
              </a:rPr>
              <a:t>Спасибо за ответы! </a:t>
            </a:r>
            <a:r>
              <a:rPr lang="ru-RU" sz="1200" kern="1200" dirty="0" smtClean="0">
                <a:solidFill>
                  <a:schemeClr val="tx1"/>
                </a:solidFill>
                <a:latin typeface="+mn-lt"/>
                <a:ea typeface="+mn-ea"/>
                <a:cs typeface="+mn-cs"/>
              </a:rPr>
              <a:t>Да, действительно, верно !Личные границы это понимание собственного «Я» как отдельной личности.  Это все то, что можно назвать своим, моя комната, мои игрушки, мои вещи, мои мысли, чувства.   Это то, что допустимо или недопустимо по отношению к нам.</a:t>
            </a: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2</a:t>
            </a:fld>
            <a:endParaRPr lang="ru-RU"/>
          </a:p>
        </p:txBody>
      </p:sp>
    </p:spTree>
    <p:extLst>
      <p:ext uri="{BB962C8B-B14F-4D97-AF65-F5344CB8AC3E}">
        <p14:creationId xmlns:p14="http://schemas.microsoft.com/office/powerpoint/2010/main" val="339580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mn-lt"/>
                <a:ea typeface="+mn-ea"/>
                <a:cs typeface="+mn-cs"/>
              </a:rPr>
              <a:t>А теперь  предлагаю вам пройти небольшой тест, который поможет  узнать нарушаете ли вы границы своего ребенка. Тест  вы можете увидеть на слайде, но для большего удобства я буду вам зачитывать вопросы. </a:t>
            </a:r>
            <a:r>
              <a:rPr kumimoji="0" lang="ru-RU" sz="1200" b="0" i="0" u="none" strike="noStrike" kern="1200" cap="none" spc="0" normalizeH="0" baseline="0" noProof="0" dirty="0" smtClean="0">
                <a:ln>
                  <a:noFill/>
                </a:ln>
                <a:solidFill>
                  <a:srgbClr val="231F20"/>
                </a:solidFill>
                <a:effectLst/>
                <a:uLnTx/>
                <a:uFillTx/>
                <a:latin typeface="Arial"/>
                <a:ea typeface="Times New Roman"/>
                <a:cs typeface="Times New Roman"/>
              </a:rPr>
              <a:t>За каждое «да» ставьте себе 1 балл. Первый вопрос….. (читаю тест)</a:t>
            </a:r>
            <a:endParaRPr kumimoji="0" lang="ru-RU" sz="1200" b="0" i="0" u="none" strike="noStrike" kern="1200" cap="none" spc="0" normalizeH="0" baseline="0" noProof="0" dirty="0" smtClean="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3</a:t>
            </a:fld>
            <a:endParaRPr lang="ru-RU"/>
          </a:p>
        </p:txBody>
      </p:sp>
    </p:spTree>
    <p:extLst>
      <p:ext uri="{BB962C8B-B14F-4D97-AF65-F5344CB8AC3E}">
        <p14:creationId xmlns:p14="http://schemas.microsoft.com/office/powerpoint/2010/main" val="374213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Подведем ваши итоги…. (читаю результаты теста со слайда)…</a:t>
            </a: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4</a:t>
            </a:fld>
            <a:endParaRPr lang="ru-RU"/>
          </a:p>
        </p:txBody>
      </p:sp>
    </p:spTree>
    <p:extLst>
      <p:ext uri="{BB962C8B-B14F-4D97-AF65-F5344CB8AC3E}">
        <p14:creationId xmlns:p14="http://schemas.microsoft.com/office/powerpoint/2010/main" val="228436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Личные границы бывают физические и психологические. Физические границы - это наше тело и пространство около него.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  Когда мы заставляем есть, одевать ту или иную одежду, заставляем целоваться и обниматься, если ребенок не хочет, заставляем делиться своими игрушками с другими детьми  или заходим без стука в комнату ребёнка, заглядываем в ванную или туалет этим мы нарушаем его физические границы.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В психологические границы  входит все то, о чем мы думаем и мечтаем, наши фантазии о себе, окружающем мире и других людях. Наши память, знания, мысли, эмоции, чувства.  Когда мы заставляем ребенка рассказывать обо всем, заставляем слушать то, что ребёнок не хочет, игнорируем его чувства («не злись, не плачь, не ной») выбирать за ребёнка то чем он будет заниматься этим мы нарушаем психологические границы ребенка.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А с тем как устанавливать  и не нарушать личные границы ребенка вам расскажет Наталья Александровна.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5</a:t>
            </a:fld>
            <a:endParaRPr lang="ru-RU"/>
          </a:p>
        </p:txBody>
      </p:sp>
    </p:spTree>
    <p:extLst>
      <p:ext uri="{BB962C8B-B14F-4D97-AF65-F5344CB8AC3E}">
        <p14:creationId xmlns:p14="http://schemas.microsoft.com/office/powerpoint/2010/main" val="383593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Добрый вечер уважаемые родители! </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любой семье, где есть дети, всегда наступает такой момент, когда родители сталкиваются с вопросом, как установить границы для ребенка. Но далеко не все родители знают как это правильно делать.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Когда вы формируете личные границы ребенка, важно помнить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1. Дети имеют право говорить «Нет, мне это не подходит» любому человеку и даже родителям(читаю со слайда)</a:t>
            </a:r>
            <a:endParaRPr kumimoji="0" lang="ru-RU"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1" u="none" strike="noStrike" kern="1200" cap="none" spc="0" normalizeH="0" baseline="0" noProof="0" dirty="0">
                <a:ln>
                  <a:noFill/>
                </a:ln>
                <a:solidFill>
                  <a:prstClr val="black"/>
                </a:solidFill>
                <a:effectLst/>
                <a:uLnTx/>
                <a:uFillTx/>
                <a:latin typeface="+mn-lt"/>
                <a:ea typeface="+mn-ea"/>
                <a:cs typeface="+mn-cs"/>
              </a:rPr>
              <a:t>«Я не хочу обниматься и целоваться со всеми родными в этом доме. Я хочу сам решать — с кем мне комфортно это делать, а с кем — нет».</a:t>
            </a:r>
            <a:r>
              <a:rPr kumimoji="0" lang="ru-RU" sz="1200" b="0" i="0" u="none" strike="noStrike" kern="1200" cap="none" spc="0" normalizeH="0" baseline="0" noProof="0" dirty="0">
                <a:ln>
                  <a:noFill/>
                </a:ln>
                <a:solidFill>
                  <a:prstClr val="black"/>
                </a:solidFill>
                <a:effectLst/>
                <a:uLnTx/>
                <a:uFillTx/>
                <a:latin typeface="+mn-lt"/>
                <a:ea typeface="+mn-ea"/>
                <a:cs typeface="+mn-cs"/>
              </a:rPr>
              <a:t> Тут мы встречаемся с вашими чувствами, вам может стать это неудобно, а что подумают бабушки, а вдруг они обидятся. А нужно, в первую очередь, думать о чувствах и границах вашего ребенка, а не о том что подумает другой человек.</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2. Тело ребенка — это важно (читаю со слайда)</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Ребенок не должен терпеть неудобную одежду, обувь, жесткую мочалку, холодную/горячую воду.  Ведь они могут натирать нежную кожу ребенка, ранить его, создавать дискомфорт. Из-за этого он может терять связь со своим телом и сигналами о неудобстве, поступающим от него. Из-за этого уже во взрослой жизни человек способен переставать обращать внимание на симптомы заболеваний. Такое часто происходит тогда, когда в детстве родители регулярно говорили ребенку: </a:t>
            </a:r>
            <a:r>
              <a:rPr kumimoji="0" lang="ru-RU" sz="1200" b="0" i="1" u="none" strike="noStrike" kern="1200" cap="none" spc="0" normalizeH="0" baseline="0" noProof="0" dirty="0">
                <a:ln>
                  <a:noFill/>
                </a:ln>
                <a:solidFill>
                  <a:prstClr val="black"/>
                </a:solidFill>
                <a:effectLst/>
                <a:uLnTx/>
                <a:uFillTx/>
                <a:latin typeface="+mn-lt"/>
                <a:ea typeface="+mn-ea"/>
                <a:cs typeface="+mn-cs"/>
              </a:rPr>
              <a:t>«Терпи, твои неудобства не важны, я лучше знаю, как должно быть».</a:t>
            </a: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3. Внимательно слушайте ребенка, когда он говорит вам «нет»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Спрашивайте его — «почему нет?» Помогайте обосновать свою позицию и понять, что именно вызывает в нем протест. Даже если вам очень нужно услышать «да», осознайте, что ребенок не всегда будет с вами согласен.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6</a:t>
            </a:fld>
            <a:endParaRPr lang="ru-RU"/>
          </a:p>
        </p:txBody>
      </p:sp>
    </p:spTree>
    <p:extLst>
      <p:ext uri="{BB962C8B-B14F-4D97-AF65-F5344CB8AC3E}">
        <p14:creationId xmlns:p14="http://schemas.microsoft.com/office/powerpoint/2010/main" val="270812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4. Ребенок имеет право в любой момент изменить свое «да» на «нет» (Читаю слайд)</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И в этой ситуации он не должен нести за это наказание.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5. Необходимо интересоваться мнением ребенка на события в его жизни, в вашей семье и вокруг него</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Во-первых, это поможет вам быть близким к своему ребенку и усилит доверие между вами. Во-вторых, у ребенка будет опыт возможности свободно говорить о своем мнении, наблюдениях, чувствах со взрослыми. В-третьих, он будет чувствовать себя значимым в вашей жизни.</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6. Стоит установить правило уважения личных границ каждого члена семьи</a:t>
            </a:r>
            <a:endParaRPr kumimoji="0" lang="ru-RU"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Нужно обговорить с ребенком, какие бывают границы, и в чем заключается их уважение.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Например: У мамы есть личное время, и когда она закрывается в спальне, то ее не стоит беспокоить, пока она не выйдет. Сыну важно, чтобы в его дверь стучали и разрешали в субботу приглашать друзей в гости после обеда. Проговаривайте с детьми, какие эмоции у вас возникают от нарушения границ: злость, обида, раздражение, возмущение, разочарование и т.д. по технике ФВО.</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7</a:t>
            </a:fld>
            <a:endParaRPr lang="ru-RU"/>
          </a:p>
        </p:txBody>
      </p:sp>
    </p:spTree>
    <p:extLst>
      <p:ext uri="{BB962C8B-B14F-4D97-AF65-F5344CB8AC3E}">
        <p14:creationId xmlns:p14="http://schemas.microsoft.com/office/powerpoint/2010/main" val="294369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Что же такое техника ФВО: </a:t>
            </a:r>
            <a:r>
              <a:rPr kumimoji="0" lang="ru-RU" sz="1200" b="0" i="0" u="none" strike="noStrike" kern="1200" cap="none" spc="0" normalizeH="0" baseline="0" noProof="0" dirty="0">
                <a:ln>
                  <a:noFill/>
                </a:ln>
                <a:solidFill>
                  <a:srgbClr val="2C2C2C"/>
                </a:solidFill>
                <a:effectLst/>
                <a:uLnTx/>
                <a:uFillTx/>
                <a:latin typeface="Verdana"/>
                <a:ea typeface="Times New Roman"/>
                <a:cs typeface="Times New Roman"/>
              </a:rPr>
              <a:t>ФАКТ, ВЫСКАЗЫВАНИЕ, ОЖИДАНИЕ. Техника ФВО нужна для того, чтобы ребенок лучше понимал свои границы.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C2C2C"/>
                </a:solidFill>
                <a:effectLst/>
                <a:uLnTx/>
                <a:uFillTx/>
                <a:latin typeface="Verdana"/>
                <a:ea typeface="+mn-ea"/>
                <a:cs typeface="Times New Roman"/>
              </a:rPr>
              <a:t>Оглашение факта, что может быть фактом?! Фактом может быть сообщение о том, что в его комнате разбросаны вещи.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C2C2C"/>
                </a:solidFill>
                <a:effectLst/>
                <a:uLnTx/>
                <a:uFillTx/>
                <a:latin typeface="Verdana"/>
                <a:ea typeface="+mn-ea"/>
                <a:cs typeface="Times New Roman"/>
              </a:rPr>
              <a:t>Что можно отнести к высказыванию – это собственные эмоциональные переживания родителей ( мне не нравиться, что твоя одежда разбросана).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2C2C2C"/>
                </a:solidFill>
                <a:effectLst/>
                <a:uLnTx/>
                <a:uFillTx/>
                <a:latin typeface="Verdana"/>
                <a:ea typeface="+mn-ea"/>
                <a:cs typeface="Times New Roman"/>
              </a:rPr>
              <a:t>Ожидание – это те действия , которые вы ожидаете от своего ребенка (Я ожидаю, что ты соберешь одежду в ближайшие пяти минут).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ru-RU" sz="1200" b="0" i="0" u="none" strike="noStrike" kern="1200" cap="none" spc="0" normalizeH="0" baseline="0" noProof="0" dirty="0">
              <a:ln>
                <a:noFill/>
              </a:ln>
              <a:solidFill>
                <a:prstClr val="black"/>
              </a:solidFill>
              <a:effectLst/>
              <a:uLnTx/>
              <a:uFillTx/>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3EA1E12C-E340-4EBA-88D6-04594BDB0511}" type="slidenum">
              <a:rPr lang="ru-RU" smtClean="0"/>
              <a:pPr/>
              <a:t>8</a:t>
            </a:fld>
            <a:endParaRPr lang="ru-RU"/>
          </a:p>
        </p:txBody>
      </p:sp>
    </p:spTree>
    <p:extLst>
      <p:ext uri="{BB962C8B-B14F-4D97-AF65-F5344CB8AC3E}">
        <p14:creationId xmlns:p14="http://schemas.microsoft.com/office/powerpoint/2010/main" val="721823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Если ребенок настаивает на своем и не соблюдает выстроенные родителями границы, то важно, чтобы он ОЩУТИЛ, ( Это метод  ощутимых последствий) что может произойти, когда нарушает границы дозволенного. После Высказывания своего ожидания, нужно проговорить последствия (Если не уберешь во время вещи с пола, у тебя не останется времени на компьютер) (Ты можешь делать, что хочешь. Но ты должен понимать, что за каждым твоим поступком последует либо хороший, либо плохой результат. Выбирай сам!)</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mn-lt"/>
                <a:ea typeface="+mn-ea"/>
                <a:cs typeface="+mn-cs"/>
              </a:rPr>
              <a:t>Когда ребёнок лишается чего-то для него значимого, это причиняет ему страдание. Но при этом он начинает понимать, что ответственность за свои поступки никто не отменял и по счетам необходимо платить.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rgbClr val="FF0000"/>
                </a:solidFill>
                <a:latin typeface="+mn-lt"/>
                <a:ea typeface="+mn-ea"/>
                <a:cs typeface="+mn-cs"/>
              </a:rPr>
              <a:t>Ребенок может злиться или плакать, протестуя против установленных вами границ, но в глубине души он прекрасно понимает их справедливость и, как правило, не остается в обиде. Такие уроки запоминаются надолго, но не несут никакого вреда психике. Важно: ребенку необходимо показать, что в семье главный взрослый,  которому не нужно поддаваться на провокации и уметь говорить нет своему ребенку. </a:t>
            </a:r>
          </a:p>
          <a:p>
            <a:pPr algn="just">
              <a:spcAft>
                <a:spcPts val="1200"/>
              </a:spcAft>
            </a:pPr>
            <a:r>
              <a:rPr lang="ru-RU" b="0" i="0" dirty="0">
                <a:solidFill>
                  <a:srgbClr val="FF0000"/>
                </a:solidFill>
                <a:effectLst/>
                <a:latin typeface="Arial" panose="020B0604020202020204" pitchFamily="34" charset="0"/>
              </a:rPr>
              <a:t>Ведь не все то, чего желает ребенок, для  него действительно необходимо и полезно.</a:t>
            </a:r>
            <a:r>
              <a:rPr lang="en-US" b="0" i="0" dirty="0">
                <a:solidFill>
                  <a:srgbClr val="FF0000"/>
                </a:solidFill>
                <a:effectLst/>
                <a:latin typeface="Arial" panose="020B0604020202020204" pitchFamily="34" charset="0"/>
              </a:rPr>
              <a:t> </a:t>
            </a:r>
            <a:r>
              <a:rPr lang="ru-RU" b="0" i="0" dirty="0">
                <a:solidFill>
                  <a:srgbClr val="FF0000"/>
                </a:solidFill>
                <a:effectLst/>
                <a:latin typeface="Arial" panose="020B0604020202020204" pitchFamily="34" charset="0"/>
              </a:rPr>
              <a:t>К тому же, таким образом, ребенок сможет осознать, что не все в жизни можно получить, щелкнув пальцами, порой необходимо потрудиться для того, чтобы получить желаемое. И наконец, это научит ребенка считаться с желаниями и потребностями других людей.</a:t>
            </a:r>
            <a:r>
              <a:rPr lang="en-US" b="0" i="0" dirty="0">
                <a:solidFill>
                  <a:srgbClr val="FF0000"/>
                </a:solidFill>
                <a:effectLst/>
                <a:latin typeface="Arial" panose="020B0604020202020204" pitchFamily="34" charset="0"/>
              </a:rPr>
              <a:t> </a:t>
            </a:r>
            <a:r>
              <a:rPr lang="ru-RU" b="0" i="0" dirty="0">
                <a:solidFill>
                  <a:srgbClr val="FF0000"/>
                </a:solidFill>
                <a:effectLst/>
                <a:latin typeface="Arial" panose="020B0604020202020204" pitchFamily="34" charset="0"/>
              </a:rPr>
              <a:t>Информируйте ребенка о нарушении границ.</a:t>
            </a:r>
            <a:r>
              <a:rPr lang="en-US" b="0" i="0" dirty="0">
                <a:solidFill>
                  <a:srgbClr val="FF0000"/>
                </a:solidFill>
                <a:effectLst/>
                <a:latin typeface="Arial" panose="020B0604020202020204" pitchFamily="34" charset="0"/>
              </a:rPr>
              <a:t> </a:t>
            </a:r>
            <a:r>
              <a:rPr lang="ru-RU" b="0" dirty="0"/>
              <a:t/>
            </a:r>
            <a:br>
              <a:rPr lang="ru-RU" b="0" dirty="0"/>
            </a:br>
            <a:endParaRPr lang="en-US"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latin typeface="+mn-lt"/>
                <a:ea typeface="+mn-ea"/>
                <a:cs typeface="+mn-cs"/>
              </a:rPr>
              <a:t>Я вас познакомила с некоторыми техниками, а  со остальными познакомит Ольга Сергеевна.</a:t>
            </a:r>
            <a:endParaRPr lang="ru-RU" sz="1200" kern="1200" dirty="0">
              <a:solidFill>
                <a:schemeClr val="tx1"/>
              </a:solidFill>
              <a:latin typeface="+mn-lt"/>
              <a:ea typeface="+mn-ea"/>
              <a:cs typeface="+mn-cs"/>
            </a:endParaRPr>
          </a:p>
          <a:p>
            <a:endParaRPr lang="ru-RU" dirty="0"/>
          </a:p>
        </p:txBody>
      </p:sp>
      <p:sp>
        <p:nvSpPr>
          <p:cNvPr id="4" name="Номер слайда 3"/>
          <p:cNvSpPr>
            <a:spLocks noGrp="1"/>
          </p:cNvSpPr>
          <p:nvPr>
            <p:ph type="sldNum" sz="quarter" idx="5"/>
          </p:nvPr>
        </p:nvSpPr>
        <p:spPr/>
        <p:txBody>
          <a:bodyPr/>
          <a:lstStyle/>
          <a:p>
            <a:fld id="{3EA1E12C-E340-4EBA-88D6-04594BDB0511}" type="slidenum">
              <a:rPr lang="ru-RU" smtClean="0"/>
              <a:pPr/>
              <a:t>9</a:t>
            </a:fld>
            <a:endParaRPr lang="ru-RU"/>
          </a:p>
        </p:txBody>
      </p:sp>
    </p:spTree>
    <p:extLst>
      <p:ext uri="{BB962C8B-B14F-4D97-AF65-F5344CB8AC3E}">
        <p14:creationId xmlns:p14="http://schemas.microsoft.com/office/powerpoint/2010/main" val="255378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tx2">
                <a:lumMod val="40000"/>
                <a:lumOff val="6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pPr/>
              <a:t>18.11.2022</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oleObject" Target="../embeddings/oleObject2.bin"/><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32656"/>
            <a:ext cx="8856984" cy="1368151"/>
          </a:xfrm>
        </p:spPr>
        <p:txBody>
          <a:bodyPr/>
          <a:lstStyle/>
          <a:p>
            <a:pPr marL="182880" indent="0" algn="ctr">
              <a:buNone/>
            </a:pPr>
            <a:r>
              <a:rPr lang="ru-RU" sz="4400" dirty="0"/>
              <a:t>Личные границы ребёнка и безопасность.</a:t>
            </a:r>
          </a:p>
        </p:txBody>
      </p:sp>
      <p:sp>
        <p:nvSpPr>
          <p:cNvPr id="3" name="Подзаголовок 2"/>
          <p:cNvSpPr>
            <a:spLocks noGrp="1"/>
          </p:cNvSpPr>
          <p:nvPr>
            <p:ph type="subTitle" idx="1"/>
          </p:nvPr>
        </p:nvSpPr>
        <p:spPr>
          <a:xfrm>
            <a:off x="3131840" y="5373216"/>
            <a:ext cx="5576664" cy="1583844"/>
          </a:xfrm>
        </p:spPr>
        <p:txBody>
          <a:bodyPr>
            <a:normAutofit fontScale="85000" lnSpcReduction="10000"/>
          </a:bodyPr>
          <a:lstStyle/>
          <a:p>
            <a:r>
              <a:rPr lang="ru-RU" sz="1800" dirty="0">
                <a:latin typeface="Times New Roman" pitchFamily="18" charset="0"/>
                <a:cs typeface="Times New Roman" pitchFamily="18" charset="0"/>
              </a:rPr>
              <a:t>                                      </a:t>
            </a:r>
            <a:r>
              <a:rPr lang="ru-RU" sz="1800" dirty="0">
                <a:solidFill>
                  <a:schemeClr val="tx1"/>
                </a:solidFill>
                <a:latin typeface="Times New Roman" pitchFamily="18" charset="0"/>
                <a:cs typeface="Times New Roman" pitchFamily="18" charset="0"/>
              </a:rPr>
              <a:t>Педагоги-психологи МАДОУ ЦРР д/с №50:</a:t>
            </a:r>
          </a:p>
          <a:p>
            <a:r>
              <a:rPr lang="ru-RU" sz="1800" dirty="0">
                <a:solidFill>
                  <a:schemeClr val="tx1"/>
                </a:solidFill>
                <a:latin typeface="Times New Roman" pitchFamily="18" charset="0"/>
                <a:cs typeface="Times New Roman" pitchFamily="18" charset="0"/>
              </a:rPr>
              <a:t>                                            Леоненко Людмила Геннадьевна</a:t>
            </a:r>
          </a:p>
          <a:p>
            <a:r>
              <a:rPr lang="ru-RU" sz="1800" dirty="0">
                <a:solidFill>
                  <a:schemeClr val="tx1"/>
                </a:solidFill>
                <a:latin typeface="Times New Roman" pitchFamily="18" charset="0"/>
                <a:cs typeface="Times New Roman" pitchFamily="18" charset="0"/>
              </a:rPr>
              <a:t>                                               Смирнова Наталья Александровна</a:t>
            </a:r>
          </a:p>
          <a:p>
            <a:r>
              <a:rPr lang="ru-RU" sz="1800" dirty="0">
                <a:solidFill>
                  <a:schemeClr val="tx1"/>
                </a:solidFill>
                <a:latin typeface="Times New Roman" pitchFamily="18" charset="0"/>
                <a:cs typeface="Times New Roman" pitchFamily="18" charset="0"/>
              </a:rPr>
              <a:t>                                       Плесовских Ольга Сергеевна</a:t>
            </a:r>
            <a:br>
              <a:rPr lang="ru-RU" sz="1800" dirty="0">
                <a:solidFill>
                  <a:schemeClr val="tx1"/>
                </a:solidFill>
                <a:latin typeface="Times New Roman" pitchFamily="18" charset="0"/>
                <a:cs typeface="Times New Roman" pitchFamily="18" charset="0"/>
              </a:rPr>
            </a:br>
            <a:r>
              <a:rPr lang="ru-RU" sz="1800" dirty="0">
                <a:solidFill>
                  <a:schemeClr val="tx1"/>
                </a:solidFill>
                <a:latin typeface="Times New Roman" pitchFamily="18" charset="0"/>
                <a:cs typeface="Times New Roman" pitchFamily="18" charset="0"/>
              </a:rPr>
              <a:t>                                            Порохина Ольга </a:t>
            </a:r>
            <a:r>
              <a:rPr lang="ru-RU" sz="1800" dirty="0" smtClean="0">
                <a:solidFill>
                  <a:schemeClr val="tx1"/>
                </a:solidFill>
                <a:latin typeface="Times New Roman" pitchFamily="18" charset="0"/>
                <a:cs typeface="Times New Roman" pitchFamily="18" charset="0"/>
              </a:rPr>
              <a:t>Владимировна</a:t>
            </a:r>
          </a:p>
          <a:p>
            <a:r>
              <a:rPr lang="ru-RU" sz="1800" dirty="0" smtClean="0">
                <a:solidFill>
                  <a:schemeClr val="tx1"/>
                </a:solidFill>
                <a:latin typeface="Times New Roman" pitchFamily="18" charset="0"/>
                <a:cs typeface="Times New Roman" pitchFamily="18" charset="0"/>
              </a:rPr>
              <a:t>                                            Кичигина Елена Александровна</a:t>
            </a:r>
          </a:p>
        </p:txBody>
      </p:sp>
      <p:pic>
        <p:nvPicPr>
          <p:cNvPr id="4098" name="Picture 2" descr="C:\Users\User\Desktop\eb500759f4cbfba3e626f31ab17eda7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844824"/>
            <a:ext cx="5328592" cy="3548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27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15153"/>
            <a:ext cx="8229600" cy="821559"/>
          </a:xfrm>
        </p:spPr>
        <p:txBody>
          <a:bodyPr/>
          <a:lstStyle/>
          <a:p>
            <a:r>
              <a:rPr lang="ru-RU" sz="3200" b="1" dirty="0" smtClean="0">
                <a:solidFill>
                  <a:prstClr val="black"/>
                </a:solidFill>
                <a:latin typeface="Times New Roman" panose="02020603050405020304" pitchFamily="18" charset="0"/>
                <a:cs typeface="Times New Roman" panose="02020603050405020304" pitchFamily="18" charset="0"/>
              </a:rPr>
              <a:t>Правила </a:t>
            </a:r>
            <a:r>
              <a:rPr lang="ru-RU" sz="3200" b="1" dirty="0">
                <a:solidFill>
                  <a:prstClr val="black"/>
                </a:solidFill>
                <a:latin typeface="Times New Roman" panose="02020603050405020304" pitchFamily="18" charset="0"/>
                <a:cs typeface="Times New Roman" panose="02020603050405020304" pitchFamily="18" charset="0"/>
              </a:rPr>
              <a:t>нижнего белья</a:t>
            </a:r>
            <a:endParaRPr lang="ru-RU" b="1" dirty="0"/>
          </a:p>
        </p:txBody>
      </p:sp>
      <p:sp>
        <p:nvSpPr>
          <p:cNvPr id="4" name="Текст 3"/>
          <p:cNvSpPr>
            <a:spLocks noGrp="1"/>
          </p:cNvSpPr>
          <p:nvPr>
            <p:ph type="body" idx="1"/>
          </p:nvPr>
        </p:nvSpPr>
        <p:spPr>
          <a:xfrm>
            <a:off x="395536" y="1052736"/>
            <a:ext cx="3822192" cy="864096"/>
          </a:xfrm>
        </p:spPr>
        <p:txBody>
          <a:bodyPr>
            <a:normAutofit/>
          </a:bodyPr>
          <a:lstStyle/>
          <a:p>
            <a:pPr lvl="0" algn="l">
              <a:buClr>
                <a:srgbClr val="31B6FD"/>
              </a:buClr>
            </a:pPr>
            <a:r>
              <a:rPr lang="ru-RU" sz="1800" dirty="0">
                <a:solidFill>
                  <a:srgbClr val="0A0A0A"/>
                </a:solidFill>
                <a:latin typeface="Times New Roman" panose="02020603050405020304" pitchFamily="18" charset="0"/>
                <a:ea typeface="Times New Roman" panose="02020603050405020304" pitchFamily="18" charset="0"/>
              </a:rPr>
              <a:t>1. Интимные части тела принадлежат только тебе.</a:t>
            </a:r>
          </a:p>
          <a:p>
            <a:endParaRPr lang="ru-RU" dirty="0"/>
          </a:p>
        </p:txBody>
      </p:sp>
      <p:sp>
        <p:nvSpPr>
          <p:cNvPr id="5" name="Текст 4"/>
          <p:cNvSpPr>
            <a:spLocks noGrp="1"/>
          </p:cNvSpPr>
          <p:nvPr>
            <p:ph type="body" sz="quarter" idx="3"/>
          </p:nvPr>
        </p:nvSpPr>
        <p:spPr>
          <a:xfrm>
            <a:off x="179512" y="6381328"/>
            <a:ext cx="3960440" cy="376259"/>
          </a:xfrm>
        </p:spPr>
        <p:txBody>
          <a:bodyPr>
            <a:normAutofit/>
          </a:bodyPr>
          <a:lstStyle/>
          <a:p>
            <a:r>
              <a:rPr lang="ru-RU" sz="1800" dirty="0" smtClean="0">
                <a:solidFill>
                  <a:srgbClr val="0A0A0A"/>
                </a:solidFill>
                <a:latin typeface="Times New Roman" panose="02020603050405020304" pitchFamily="18" charset="0"/>
                <a:ea typeface="Times New Roman" panose="02020603050405020304" pitchFamily="18" charset="0"/>
              </a:rPr>
              <a:t>3</a:t>
            </a:r>
            <a:r>
              <a:rPr lang="ru-RU" sz="1800" dirty="0">
                <a:solidFill>
                  <a:srgbClr val="0A0A0A"/>
                </a:solidFill>
                <a:latin typeface="Times New Roman" panose="02020603050405020304" pitchFamily="18" charset="0"/>
                <a:ea typeface="Times New Roman" panose="02020603050405020304" pitchFamily="18" charset="0"/>
              </a:rPr>
              <a:t>.</a:t>
            </a:r>
            <a:r>
              <a:rPr lang="ru-RU" sz="1800" dirty="0" smtClean="0">
                <a:solidFill>
                  <a:srgbClr val="0A0A0A"/>
                </a:solidFill>
                <a:latin typeface="Times New Roman" panose="02020603050405020304" pitchFamily="18" charset="0"/>
                <a:ea typeface="Times New Roman" panose="02020603050405020304" pitchFamily="18" charset="0"/>
              </a:rPr>
              <a:t>«Нет</a:t>
            </a:r>
            <a:r>
              <a:rPr lang="ru-RU" sz="1800" dirty="0">
                <a:solidFill>
                  <a:srgbClr val="0A0A0A"/>
                </a:solidFill>
                <a:latin typeface="Times New Roman" panose="02020603050405020304" pitchFamily="18" charset="0"/>
                <a:ea typeface="Times New Roman" panose="02020603050405020304" pitchFamily="18" charset="0"/>
              </a:rPr>
              <a:t>» означает запрет</a:t>
            </a:r>
            <a:r>
              <a:rPr lang="ru-RU" sz="1800" dirty="0" smtClean="0">
                <a:solidFill>
                  <a:srgbClr val="0A0A0A"/>
                </a:solidFill>
                <a:latin typeface="Times New Roman" panose="02020603050405020304" pitchFamily="18" charset="0"/>
                <a:ea typeface="Times New Roman" panose="02020603050405020304" pitchFamily="18" charset="0"/>
              </a:rPr>
              <a:t>.</a:t>
            </a:r>
          </a:p>
          <a:p>
            <a:endParaRPr lang="ru-RU" dirty="0"/>
          </a:p>
        </p:txBody>
      </p:sp>
      <p:sp>
        <p:nvSpPr>
          <p:cNvPr id="2" name="Объект 1"/>
          <p:cNvSpPr>
            <a:spLocks noGrp="1"/>
          </p:cNvSpPr>
          <p:nvPr>
            <p:ph sz="quarter" idx="13"/>
          </p:nvPr>
        </p:nvSpPr>
        <p:spPr>
          <a:xfrm>
            <a:off x="251520" y="3516278"/>
            <a:ext cx="4320480" cy="848826"/>
          </a:xfrm>
        </p:spPr>
        <p:txBody>
          <a:bodyPr>
            <a:normAutofit fontScale="85000" lnSpcReduction="20000"/>
          </a:bodyPr>
          <a:lstStyle/>
          <a:p>
            <a:pPr marL="0" indent="0">
              <a:buNone/>
            </a:pPr>
            <a:endParaRPr lang="ru-RU" dirty="0">
              <a:solidFill>
                <a:srgbClr val="0A0A0A"/>
              </a:solidFill>
              <a:latin typeface="Times New Roman" panose="02020603050405020304" pitchFamily="18" charset="0"/>
              <a:ea typeface="Times New Roman" panose="02020603050405020304" pitchFamily="18" charset="0"/>
            </a:endParaRPr>
          </a:p>
          <a:p>
            <a:pPr marL="0" indent="0">
              <a:buNone/>
            </a:pPr>
            <a:r>
              <a:rPr lang="ru-RU" sz="1900" dirty="0" smtClean="0">
                <a:solidFill>
                  <a:srgbClr val="0A0A0A"/>
                </a:solidFill>
                <a:latin typeface="Times New Roman" panose="02020603050405020304" pitchFamily="18" charset="0"/>
                <a:ea typeface="Times New Roman" panose="02020603050405020304" pitchFamily="18" charset="0"/>
              </a:rPr>
              <a:t>2.Всегда </a:t>
            </a:r>
            <a:r>
              <a:rPr lang="ru-RU" sz="1900" dirty="0">
                <a:solidFill>
                  <a:srgbClr val="0A0A0A"/>
                </a:solidFill>
                <a:latin typeface="Times New Roman" panose="02020603050405020304" pitchFamily="18" charset="0"/>
                <a:ea typeface="Times New Roman" panose="02020603050405020304" pitchFamily="18" charset="0"/>
              </a:rPr>
              <a:t>помни, что твое тело принадлежит только тебе</a:t>
            </a:r>
            <a:endParaRPr lang="ru-RU" sz="1900" dirty="0"/>
          </a:p>
        </p:txBody>
      </p:sp>
      <p:sp>
        <p:nvSpPr>
          <p:cNvPr id="6" name="Объект 5"/>
          <p:cNvSpPr>
            <a:spLocks noGrp="1"/>
          </p:cNvSpPr>
          <p:nvPr>
            <p:ph sz="quarter" idx="14"/>
          </p:nvPr>
        </p:nvSpPr>
        <p:spPr>
          <a:xfrm>
            <a:off x="4644008" y="908720"/>
            <a:ext cx="3822192" cy="5544616"/>
          </a:xfrm>
        </p:spPr>
        <p:txBody>
          <a:bodyPr>
            <a:normAutofit/>
          </a:bodyPr>
          <a:lstStyle/>
          <a:p>
            <a:pPr marL="0" indent="0" algn="ctr">
              <a:buNone/>
            </a:pPr>
            <a:r>
              <a:rPr lang="ru-RU" sz="1800" dirty="0">
                <a:solidFill>
                  <a:srgbClr val="0A0A0A"/>
                </a:solidFill>
                <a:latin typeface="Times New Roman" panose="02020603050405020304" pitchFamily="18" charset="0"/>
                <a:ea typeface="Times New Roman" panose="02020603050405020304" pitchFamily="18" charset="0"/>
              </a:rPr>
              <a:t>4. Делись секретами, которые тебя расстраивают или вызывают дискомфорт</a:t>
            </a:r>
            <a:r>
              <a:rPr lang="ru-RU" sz="1800" dirty="0" smtClean="0">
                <a:solidFill>
                  <a:srgbClr val="0A0A0A"/>
                </a:solidFill>
                <a:latin typeface="Times New Roman" panose="02020603050405020304" pitchFamily="18" charset="0"/>
                <a:ea typeface="Times New Roman" panose="02020603050405020304" pitchFamily="18" charset="0"/>
              </a:rPr>
              <a:t>.</a:t>
            </a:r>
          </a:p>
          <a:p>
            <a:endParaRPr lang="ru-RU" sz="2400" dirty="0" smtClean="0">
              <a:solidFill>
                <a:srgbClr val="0A0A0A"/>
              </a:solidFill>
              <a:latin typeface="Times New Roman" panose="02020603050405020304" pitchFamily="18" charset="0"/>
            </a:endParaRPr>
          </a:p>
          <a:p>
            <a:endParaRPr lang="ru-RU" sz="2400" dirty="0">
              <a:solidFill>
                <a:srgbClr val="0A0A0A"/>
              </a:solidFill>
              <a:latin typeface="Times New Roman" panose="02020603050405020304" pitchFamily="18" charset="0"/>
            </a:endParaRPr>
          </a:p>
          <a:p>
            <a:endParaRPr lang="ru-RU" sz="2400" dirty="0" smtClean="0">
              <a:solidFill>
                <a:srgbClr val="0A0A0A"/>
              </a:solidFill>
              <a:latin typeface="Times New Roman" panose="02020603050405020304" pitchFamily="18" charset="0"/>
            </a:endParaRPr>
          </a:p>
          <a:p>
            <a:pPr marL="0" indent="0" algn="ctr">
              <a:buNone/>
            </a:pPr>
            <a:endParaRPr lang="ru-RU" sz="2400" dirty="0" smtClean="0">
              <a:solidFill>
                <a:srgbClr val="0A0A0A"/>
              </a:solidFill>
              <a:latin typeface="Times New Roman" panose="02020603050405020304" pitchFamily="18" charset="0"/>
            </a:endParaRPr>
          </a:p>
          <a:p>
            <a:pPr marL="0" indent="0" algn="ctr">
              <a:buNone/>
            </a:pPr>
            <a:endParaRPr lang="ru-RU" sz="1800" b="1" dirty="0" smtClean="0">
              <a:solidFill>
                <a:srgbClr val="0A0A0A"/>
              </a:solidFill>
              <a:latin typeface="Times New Roman" panose="02020603050405020304" pitchFamily="18" charset="0"/>
            </a:endParaRPr>
          </a:p>
          <a:p>
            <a:pPr marL="0" indent="0" algn="ctr">
              <a:buNone/>
            </a:pPr>
            <a:r>
              <a:rPr lang="ru-RU" sz="1800" dirty="0" smtClean="0">
                <a:solidFill>
                  <a:srgbClr val="0A0A0A"/>
                </a:solidFill>
                <a:latin typeface="Times New Roman" panose="02020603050405020304" pitchFamily="18" charset="0"/>
              </a:rPr>
              <a:t>5.</a:t>
            </a:r>
            <a:r>
              <a:rPr lang="ru-RU" sz="1800" dirty="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smtClean="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Спрашивайте </a:t>
            </a:r>
            <a:r>
              <a:rPr lang="ru-RU" sz="1800" dirty="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разрешения на то, чтоб его поцеловать и обнять.</a:t>
            </a:r>
            <a:endParaRPr lang="ru-RU" sz="1800" dirty="0"/>
          </a:p>
        </p:txBody>
      </p:sp>
      <p:pic>
        <p:nvPicPr>
          <p:cNvPr id="1026" name="Picture 2" descr="C:\Users\User\Desktop\nano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016" y="1772816"/>
            <a:ext cx="1872208" cy="18468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Объект 7"/>
          <p:cNvGraphicFramePr>
            <a:graphicFrameLocks noChangeAspect="1"/>
          </p:cNvGraphicFramePr>
          <p:nvPr>
            <p:extLst>
              <p:ext uri="{D42A27DB-BD31-4B8C-83A1-F6EECF244321}">
                <p14:modId xmlns:p14="http://schemas.microsoft.com/office/powerpoint/2010/main" val="1488742272"/>
              </p:ext>
            </p:extLst>
          </p:nvPr>
        </p:nvGraphicFramePr>
        <p:xfrm>
          <a:off x="5112060" y="2060848"/>
          <a:ext cx="2808312" cy="1684987"/>
        </p:xfrm>
        <a:graphic>
          <a:graphicData uri="http://schemas.openxmlformats.org/presentationml/2006/ole">
            <mc:AlternateContent xmlns:mc="http://schemas.openxmlformats.org/markup-compatibility/2006">
              <mc:Choice xmlns:v="urn:schemas-microsoft-com:vml" Requires="v">
                <p:oleObj spid="_x0000_s19460" name="Картинка" r:id="rId5" imgW="10715760" imgH="6429240" progId="StaticDib">
                  <p:embed/>
                </p:oleObj>
              </mc:Choice>
              <mc:Fallback>
                <p:oleObj name="Картинка" r:id="rId5" imgW="10715760" imgH="6429240" progId="StaticDib">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060" y="2060848"/>
                        <a:ext cx="2808312" cy="168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5" descr="C:\Users\User\Desktop\5bdf46e5ff17da5878f7286563e3c155.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4016" y="4365104"/>
            <a:ext cx="2199221" cy="1463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mama-paid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032" y="4581128"/>
            <a:ext cx="3312368" cy="220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10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DCD50E-9C86-E96F-F531-CBC927357347}"/>
              </a:ext>
            </a:extLst>
          </p:cNvPr>
          <p:cNvSpPr>
            <a:spLocks noGrp="1"/>
          </p:cNvSpPr>
          <p:nvPr>
            <p:ph type="title"/>
          </p:nvPr>
        </p:nvSpPr>
        <p:spPr/>
        <p:txBody>
          <a:bodyPr/>
          <a:lstStyle/>
          <a:p>
            <a:endParaRPr lang="ru-RU"/>
          </a:p>
        </p:txBody>
      </p:sp>
      <p:sp>
        <p:nvSpPr>
          <p:cNvPr id="3" name="Текст 2">
            <a:extLst>
              <a:ext uri="{FF2B5EF4-FFF2-40B4-BE49-F238E27FC236}">
                <a16:creationId xmlns="" xmlns:a16="http://schemas.microsoft.com/office/drawing/2014/main" id="{1B556D07-2145-CD81-F444-277BEB76D73A}"/>
              </a:ext>
            </a:extLst>
          </p:cNvPr>
          <p:cNvSpPr>
            <a:spLocks noGrp="1"/>
          </p:cNvSpPr>
          <p:nvPr>
            <p:ph type="body" idx="1"/>
          </p:nvPr>
        </p:nvSpPr>
        <p:spPr/>
        <p:txBody>
          <a:bodyPr/>
          <a:lstStyle/>
          <a:p>
            <a:endParaRPr lang="ru-RU"/>
          </a:p>
        </p:txBody>
      </p:sp>
      <p:sp>
        <p:nvSpPr>
          <p:cNvPr id="4" name="Текст 3">
            <a:extLst>
              <a:ext uri="{FF2B5EF4-FFF2-40B4-BE49-F238E27FC236}">
                <a16:creationId xmlns="" xmlns:a16="http://schemas.microsoft.com/office/drawing/2014/main" id="{0EC50C0C-E19F-9105-CA6D-36AFCEC00D52}"/>
              </a:ext>
            </a:extLst>
          </p:cNvPr>
          <p:cNvSpPr>
            <a:spLocks noGrp="1"/>
          </p:cNvSpPr>
          <p:nvPr>
            <p:ph type="body" sz="quarter" idx="3"/>
          </p:nvPr>
        </p:nvSpPr>
        <p:spPr/>
        <p:txBody>
          <a:bodyPr/>
          <a:lstStyle/>
          <a:p>
            <a:endParaRPr lang="ru-RU"/>
          </a:p>
        </p:txBody>
      </p:sp>
      <p:sp>
        <p:nvSpPr>
          <p:cNvPr id="6" name="Объект 5">
            <a:extLst>
              <a:ext uri="{FF2B5EF4-FFF2-40B4-BE49-F238E27FC236}">
                <a16:creationId xmlns="" xmlns:a16="http://schemas.microsoft.com/office/drawing/2014/main" id="{EF7776CB-79F7-3824-4640-FCECB43CAB82}"/>
              </a:ext>
            </a:extLst>
          </p:cNvPr>
          <p:cNvSpPr>
            <a:spLocks noGrp="1"/>
          </p:cNvSpPr>
          <p:nvPr>
            <p:ph sz="quarter" idx="14"/>
          </p:nvPr>
        </p:nvSpPr>
        <p:spPr/>
        <p:txBody>
          <a:bodyPr/>
          <a:lstStyle/>
          <a:p>
            <a:endParaRPr lang="ru-RU"/>
          </a:p>
        </p:txBody>
      </p:sp>
      <p:pic>
        <p:nvPicPr>
          <p:cNvPr id="9" name="Объект 8">
            <a:extLst>
              <a:ext uri="{FF2B5EF4-FFF2-40B4-BE49-F238E27FC236}">
                <a16:creationId xmlns="" xmlns:a16="http://schemas.microsoft.com/office/drawing/2014/main" id="{230689FB-E0F3-5D7B-AE58-DDA0C669CDB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323528" y="116632"/>
            <a:ext cx="8363272"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8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908720"/>
          </a:xfrm>
        </p:spPr>
        <p:txBody>
          <a:bodyPr/>
          <a:lstStyle/>
          <a:p>
            <a:r>
              <a:rPr lang="ru-RU" dirty="0"/>
              <a:t>Упражнение «круг»</a:t>
            </a:r>
          </a:p>
        </p:txBody>
      </p:sp>
      <p:pic>
        <p:nvPicPr>
          <p:cNvPr id="9218" name="Picture 2" descr="C:\Users\User\Desktop\Не подтверждено 821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356992"/>
            <a:ext cx="3143895" cy="29762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User\Desktop\UXaRMbsoMQ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722346"/>
            <a:ext cx="462280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3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5508" y="188640"/>
            <a:ext cx="8229600" cy="1872208"/>
          </a:xfrm>
        </p:spPr>
        <p:txBody>
          <a:bodyPr>
            <a:normAutofit fontScale="90000"/>
          </a:bodyPr>
          <a:lstStyle/>
          <a:p>
            <a:pPr>
              <a:lnSpc>
                <a:spcPct val="115000"/>
              </a:lnSpc>
              <a:spcAft>
                <a:spcPts val="1000"/>
              </a:spcAft>
            </a:pPr>
            <a:r>
              <a:rPr lang="ru-RU" sz="3600" b="1" dirty="0">
                <a:solidFill>
                  <a:schemeClr val="tx1"/>
                </a:solidFill>
                <a:latin typeface="Times New Roman"/>
                <a:ea typeface="Times New Roman"/>
                <a:cs typeface="Times New Roman"/>
              </a:rPr>
              <a:t>Упражнения: </a:t>
            </a:r>
            <a:r>
              <a:rPr lang="ru-RU" sz="1800" dirty="0">
                <a:solidFill>
                  <a:schemeClr val="tx1"/>
                </a:solidFill>
                <a:latin typeface="Calibri"/>
                <a:ea typeface="Times New Roman"/>
                <a:cs typeface="Times New Roman"/>
              </a:rPr>
              <a:t/>
            </a:r>
            <a:br>
              <a:rPr lang="ru-RU" sz="1800" dirty="0">
                <a:solidFill>
                  <a:schemeClr val="tx1"/>
                </a:solidFill>
                <a:latin typeface="Calibri"/>
                <a:ea typeface="Times New Roman"/>
                <a:cs typeface="Times New Roman"/>
              </a:rPr>
            </a:br>
            <a:r>
              <a:rPr lang="ru-RU" sz="2800" dirty="0">
                <a:latin typeface="Calibri"/>
                <a:ea typeface="Times New Roman"/>
                <a:cs typeface="Times New Roman"/>
              </a:rPr>
              <a:t/>
            </a:r>
            <a:br>
              <a:rPr lang="ru-RU" sz="2800" dirty="0">
                <a:latin typeface="Calibri"/>
                <a:ea typeface="Times New Roman"/>
                <a:cs typeface="Times New Roman"/>
              </a:rPr>
            </a:br>
            <a:endParaRPr lang="ru-RU" dirty="0"/>
          </a:p>
        </p:txBody>
      </p:sp>
      <p:sp>
        <p:nvSpPr>
          <p:cNvPr id="5" name="Текст 4"/>
          <p:cNvSpPr>
            <a:spLocks noGrp="1"/>
          </p:cNvSpPr>
          <p:nvPr>
            <p:ph type="body" idx="1"/>
          </p:nvPr>
        </p:nvSpPr>
        <p:spPr>
          <a:xfrm>
            <a:off x="-361366" y="692696"/>
            <a:ext cx="3822192" cy="504056"/>
          </a:xfrm>
        </p:spPr>
        <p:txBody>
          <a:bodyPr/>
          <a:lstStyle/>
          <a:p>
            <a:r>
              <a:rPr lang="ru-RU" dirty="0">
                <a:solidFill>
                  <a:schemeClr val="tx1"/>
                </a:solidFill>
                <a:latin typeface="Times New Roman"/>
                <a:ea typeface="Times New Roman"/>
                <a:cs typeface="Times New Roman"/>
              </a:rPr>
              <a:t>« Два королевства»</a:t>
            </a:r>
            <a:endParaRPr lang="ru-RU" dirty="0">
              <a:solidFill>
                <a:schemeClr val="tx1"/>
              </a:solidFill>
            </a:endParaRPr>
          </a:p>
        </p:txBody>
      </p:sp>
      <p:sp>
        <p:nvSpPr>
          <p:cNvPr id="7" name="Текст 6"/>
          <p:cNvSpPr>
            <a:spLocks noGrp="1"/>
          </p:cNvSpPr>
          <p:nvPr>
            <p:ph type="body" sz="quarter" idx="3"/>
          </p:nvPr>
        </p:nvSpPr>
        <p:spPr>
          <a:xfrm>
            <a:off x="5539547" y="595031"/>
            <a:ext cx="3822192" cy="639762"/>
          </a:xfrm>
        </p:spPr>
        <p:txBody>
          <a:bodyPr/>
          <a:lstStyle/>
          <a:p>
            <a:r>
              <a:rPr lang="ru-RU" dirty="0">
                <a:solidFill>
                  <a:prstClr val="black"/>
                </a:solidFill>
                <a:latin typeface="Times New Roman"/>
                <a:ea typeface="Times New Roman"/>
                <a:cs typeface="Times New Roman"/>
              </a:rPr>
              <a:t>« Кукольный театр»</a:t>
            </a:r>
            <a:endParaRPr lang="ru-RU" dirty="0"/>
          </a:p>
        </p:txBody>
      </p:sp>
      <p:sp>
        <p:nvSpPr>
          <p:cNvPr id="6" name="Объект 5"/>
          <p:cNvSpPr>
            <a:spLocks noGrp="1"/>
          </p:cNvSpPr>
          <p:nvPr>
            <p:ph sz="quarter" idx="13"/>
          </p:nvPr>
        </p:nvSpPr>
        <p:spPr>
          <a:xfrm>
            <a:off x="2606302" y="3068960"/>
            <a:ext cx="4041648" cy="1008112"/>
          </a:xfrm>
        </p:spPr>
        <p:txBody>
          <a:bodyPr/>
          <a:lstStyle/>
          <a:p>
            <a:pPr marL="0" indent="0">
              <a:buNone/>
            </a:pPr>
            <a:endParaRPr lang="ru-RU" sz="1600" dirty="0">
              <a:solidFill>
                <a:prstClr val="black"/>
              </a:solidFill>
              <a:latin typeface="Times New Roman"/>
              <a:ea typeface="Times New Roman"/>
              <a:cs typeface="Times New Roman"/>
            </a:endParaRPr>
          </a:p>
          <a:p>
            <a:pPr marL="0" indent="0">
              <a:buNone/>
            </a:pPr>
            <a:r>
              <a:rPr lang="ru-RU" dirty="0">
                <a:solidFill>
                  <a:prstClr val="black"/>
                </a:solidFill>
                <a:latin typeface="Times New Roman"/>
                <a:ea typeface="Times New Roman"/>
                <a:cs typeface="Times New Roman"/>
              </a:rPr>
              <a:t> «Изобрази себя на карте»</a:t>
            </a:r>
            <a:endParaRPr lang="ru-RU" dirty="0"/>
          </a:p>
        </p:txBody>
      </p:sp>
      <p:pic>
        <p:nvPicPr>
          <p:cNvPr id="3074" name="Picture 2" descr="C:\Users\User\Desktop\155999_html_m7c7089b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2596421" cy="20626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esktop\Не подтверждено 6561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926" y="1275177"/>
            <a:ext cx="3057434" cy="214812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 xmlns:a16="http://schemas.microsoft.com/office/drawing/2014/main" id="{DA7871C2-6E4B-7F4F-F7DE-F756A841B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0089" y="3861048"/>
            <a:ext cx="3514074" cy="2635556"/>
          </a:xfrm>
          <a:prstGeom prst="rect">
            <a:avLst/>
          </a:prstGeom>
        </p:spPr>
      </p:pic>
    </p:spTree>
    <p:extLst>
      <p:ext uri="{BB962C8B-B14F-4D97-AF65-F5344CB8AC3E}">
        <p14:creationId xmlns:p14="http://schemas.microsoft.com/office/powerpoint/2010/main" val="195409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12776"/>
            <a:ext cx="8229600" cy="1252728"/>
          </a:xfrm>
        </p:spPr>
        <p:txBody>
          <a:bodyPr>
            <a:noAutofit/>
          </a:bodyPr>
          <a:lstStyle/>
          <a:p>
            <a:pPr>
              <a:lnSpc>
                <a:spcPct val="100000"/>
              </a:lnSpc>
            </a:pPr>
            <a:r>
              <a:rPr lang="ru-RU" sz="1800" b="1" dirty="0">
                <a:solidFill>
                  <a:schemeClr val="tx1"/>
                </a:solidFill>
                <a:latin typeface="Times New Roman" pitchFamily="18" charset="0"/>
                <a:cs typeface="Times New Roman" pitchFamily="18" charset="0"/>
              </a:rPr>
              <a:t>« В природе детей- двигаться вперёд, пока они не наткнутся на какое-то препятствие.</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Некоторым детям достаточно просто знать, что препятствие существует, другим требуется несколько раз упереться в него со всего размаха, но границы необходимы всем.</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Мир без границ- для маленького человека очень опасное и пугающее место».</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                                                                  </a:t>
            </a:r>
            <a:br>
              <a:rPr lang="ru-RU" sz="1800" b="1" dirty="0">
                <a:solidFill>
                  <a:schemeClr val="tx1"/>
                </a:solidFill>
                <a:latin typeface="Times New Roman" pitchFamily="18" charset="0"/>
                <a:cs typeface="Times New Roman" pitchFamily="18" charset="0"/>
              </a:rPr>
            </a:br>
            <a:r>
              <a:rPr lang="ru-RU" sz="1800" b="1" dirty="0">
                <a:solidFill>
                  <a:schemeClr val="tx1"/>
                </a:solidFill>
                <a:latin typeface="Times New Roman" pitchFamily="18" charset="0"/>
                <a:cs typeface="Times New Roman" pitchFamily="18" charset="0"/>
              </a:rPr>
              <a:t>                                                                                                         Найджел </a:t>
            </a:r>
            <a:r>
              <a:rPr lang="ru-RU" sz="1800" b="1" dirty="0" err="1">
                <a:solidFill>
                  <a:schemeClr val="tx1"/>
                </a:solidFill>
                <a:latin typeface="Times New Roman" pitchFamily="18" charset="0"/>
                <a:cs typeface="Times New Roman" pitchFamily="18" charset="0"/>
              </a:rPr>
              <a:t>Латта</a:t>
            </a:r>
            <a:r>
              <a:rPr lang="ru-RU" sz="1800" b="1" dirty="0">
                <a:solidFill>
                  <a:schemeClr val="tx1"/>
                </a:solidFill>
                <a:latin typeface="Times New Roman" pitchFamily="18" charset="0"/>
                <a:cs typeface="Times New Roman" pitchFamily="18" charset="0"/>
              </a:rPr>
              <a:t>.</a:t>
            </a:r>
          </a:p>
        </p:txBody>
      </p:sp>
      <p:pic>
        <p:nvPicPr>
          <p:cNvPr id="7170" name="Picture 2" descr="C:\Users\User\Desktop\KbnUZM7p2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636912"/>
            <a:ext cx="5256584" cy="377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7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58204" cy="1457348"/>
          </a:xfrm>
        </p:spPr>
        <p:txBody>
          <a:bodyPr/>
          <a:lstStyle/>
          <a:p>
            <a:r>
              <a:rPr lang="en-US" sz="2800" dirty="0" smtClean="0"/>
              <a:t/>
            </a:r>
            <a:br>
              <a:rPr lang="en-US" sz="2800" dirty="0" smtClean="0"/>
            </a:br>
            <a:endParaRPr lang="ru-RU" sz="2800" b="1" dirty="0" smtClean="0">
              <a:solidFill>
                <a:schemeClr val="tx1"/>
              </a:solidFill>
              <a:latin typeface="Arial" pitchFamily="34" charset="0"/>
              <a:ea typeface="+mn-ea"/>
              <a:cs typeface="Arial" pitchFamily="34" charset="0"/>
            </a:endParaRPr>
          </a:p>
        </p:txBody>
      </p:sp>
      <p:sp>
        <p:nvSpPr>
          <p:cNvPr id="3" name="Текст 2"/>
          <p:cNvSpPr>
            <a:spLocks noGrp="1"/>
          </p:cNvSpPr>
          <p:nvPr>
            <p:ph type="body" idx="1"/>
          </p:nvPr>
        </p:nvSpPr>
        <p:spPr>
          <a:xfrm>
            <a:off x="357158" y="2143116"/>
            <a:ext cx="4040188" cy="609600"/>
          </a:xfrm>
        </p:spPr>
        <p:txBody>
          <a:bodyPr/>
          <a:lstStyle/>
          <a:p>
            <a:r>
              <a:rPr lang="ru-RU" sz="2800" b="1" dirty="0" smtClean="0">
                <a:solidFill>
                  <a:schemeClr val="tx1"/>
                </a:solidFill>
                <a:latin typeface="Arial" pitchFamily="34" charset="0"/>
                <a:cs typeface="Arial" pitchFamily="34" charset="0"/>
              </a:rPr>
              <a:t>Мультфильм «</a:t>
            </a:r>
            <a:r>
              <a:rPr lang="ru-RU" sz="2800" b="1" dirty="0" err="1" smtClean="0">
                <a:solidFill>
                  <a:schemeClr val="tx1"/>
                </a:solidFill>
                <a:latin typeface="Arial" pitchFamily="34" charset="0"/>
                <a:cs typeface="Arial" pitchFamily="34" charset="0"/>
              </a:rPr>
              <a:t>Кико</a:t>
            </a:r>
            <a:r>
              <a:rPr lang="ru-RU" sz="2800" b="1" dirty="0" smtClean="0">
                <a:solidFill>
                  <a:schemeClr val="tx1"/>
                </a:solidFill>
                <a:latin typeface="Arial" pitchFamily="34" charset="0"/>
                <a:cs typeface="Arial" pitchFamily="34" charset="0"/>
              </a:rPr>
              <a:t> и Рука»</a:t>
            </a:r>
            <a:endParaRPr lang="ru-RU" sz="2800" b="1" dirty="0">
              <a:solidFill>
                <a:schemeClr val="tx1"/>
              </a:solidFill>
              <a:latin typeface="Arial" pitchFamily="34" charset="0"/>
              <a:cs typeface="Arial" pitchFamily="34" charset="0"/>
            </a:endParaRPr>
          </a:p>
        </p:txBody>
      </p:sp>
      <p:sp>
        <p:nvSpPr>
          <p:cNvPr id="4" name="Текст 3"/>
          <p:cNvSpPr>
            <a:spLocks noGrp="1"/>
          </p:cNvSpPr>
          <p:nvPr>
            <p:ph type="body" sz="quarter" idx="3"/>
          </p:nvPr>
        </p:nvSpPr>
        <p:spPr>
          <a:xfrm>
            <a:off x="4786314" y="2571744"/>
            <a:ext cx="4041775" cy="609600"/>
          </a:xfrm>
        </p:spPr>
        <p:txBody>
          <a:bodyPr/>
          <a:lstStyle/>
          <a:p>
            <a:r>
              <a:rPr lang="ru-RU" sz="2800" b="1" dirty="0" smtClean="0">
                <a:solidFill>
                  <a:schemeClr val="tx1"/>
                </a:solidFill>
                <a:latin typeface="Arial" pitchFamily="34" charset="0"/>
                <a:cs typeface="Arial" pitchFamily="34" charset="0"/>
              </a:rPr>
              <a:t>Сказки, которые учат детей отстаивать свои границы</a:t>
            </a:r>
          </a:p>
        </p:txBody>
      </p:sp>
      <p:pic>
        <p:nvPicPr>
          <p:cNvPr id="7" name="Содержимое 6" descr="http://qrcoder.ru/code/?2869183713639&amp;4&amp;0"/>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57224" y="3214686"/>
            <a:ext cx="2643206" cy="2857520"/>
          </a:xfrm>
          <a:prstGeom prst="rect">
            <a:avLst/>
          </a:prstGeom>
          <a:noFill/>
          <a:ln>
            <a:noFill/>
          </a:ln>
        </p:spPr>
      </p:pic>
      <p:pic>
        <p:nvPicPr>
          <p:cNvPr id="8" name="Содержимое 7" descr="http://qrcoder.ru/code/?https%3A%2F%2Fvk.com%2Fwall-109190188_83611&amp;4&amp;0"/>
          <p:cNvPicPr>
            <a:picLocks noGrp="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786446" y="3429000"/>
            <a:ext cx="2657822" cy="25717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078" y="260648"/>
            <a:ext cx="8229600" cy="1600200"/>
          </a:xfrm>
        </p:spPr>
        <p:txBody>
          <a:bodyPr>
            <a:normAutofit fontScale="90000"/>
          </a:bodyPr>
          <a:lstStyle/>
          <a:p>
            <a:r>
              <a:rPr lang="ru-RU" dirty="0"/>
              <a:t>Благодарим за внимание!</a:t>
            </a:r>
            <a:br>
              <a:rPr lang="ru-RU" dirty="0"/>
            </a:br>
            <a:endParaRPr lang="ru-RU" dirty="0"/>
          </a:p>
        </p:txBody>
      </p:sp>
      <p:pic>
        <p:nvPicPr>
          <p:cNvPr id="8194" name="Picture 2" descr="C:\Users\User\Desktop\1645047514_15-fikiwiki-com-p-kartinki-schastlivoi-semi-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268760"/>
            <a:ext cx="7993991" cy="532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6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866536"/>
          </a:xfrm>
        </p:spPr>
        <p:txBody>
          <a:bodyPr>
            <a:noAutofit/>
          </a:bodyPr>
          <a:lstStyle/>
          <a:p>
            <a:pPr>
              <a:lnSpc>
                <a:spcPct val="100000"/>
              </a:lnSpc>
            </a:pPr>
            <a:r>
              <a:rPr lang="ru-RU" sz="1400" dirty="0">
                <a:solidFill>
                  <a:prstClr val="black"/>
                </a:solidFill>
                <a:latin typeface="Times New Roman" pitchFamily="18" charset="0"/>
                <a:cs typeface="Times New Roman" pitchFamily="18" charset="0"/>
              </a:rPr>
              <a:t>«</a:t>
            </a:r>
            <a:r>
              <a:rPr lang="ru-RU" sz="2000" b="1" dirty="0">
                <a:solidFill>
                  <a:prstClr val="black"/>
                </a:solidFill>
                <a:latin typeface="Times New Roman" pitchFamily="18" charset="0"/>
                <a:cs typeface="Times New Roman" pitchFamily="18" charset="0"/>
              </a:rPr>
              <a:t>Личные границы </a:t>
            </a:r>
            <a:r>
              <a:rPr lang="ru-RU" sz="2000" dirty="0">
                <a:solidFill>
                  <a:prstClr val="black"/>
                </a:solidFill>
                <a:latin typeface="Times New Roman" pitchFamily="18" charset="0"/>
                <a:cs typeface="Times New Roman" pitchFamily="18" charset="0"/>
              </a:rPr>
              <a:t>— это понимание собственного «Я» как отдельной личности. Где мы, а где не мы, что мы можем выбрать, а что не можем, что мы в состоянии вынести, а что нет, что мы чувствуем и чего не чувствуем, что нам нравится и что нам не нравится, чего мы хотим и чего не хотим».</a:t>
            </a:r>
            <a:br>
              <a:rPr lang="ru-RU" sz="2000" dirty="0">
                <a:solidFill>
                  <a:prstClr val="black"/>
                </a:solidFill>
                <a:latin typeface="Times New Roman" pitchFamily="18" charset="0"/>
                <a:cs typeface="Times New Roman" pitchFamily="18" charset="0"/>
              </a:rPr>
            </a:br>
            <a:r>
              <a:rPr lang="ru-RU" sz="2000" dirty="0">
                <a:solidFill>
                  <a:prstClr val="black"/>
                </a:solidFill>
                <a:latin typeface="Times New Roman" pitchFamily="18" charset="0"/>
                <a:cs typeface="Times New Roman" pitchFamily="18" charset="0"/>
              </a:rPr>
              <a:t> (Генри </a:t>
            </a:r>
            <a:r>
              <a:rPr lang="ru-RU" sz="2000" dirty="0" err="1">
                <a:solidFill>
                  <a:prstClr val="black"/>
                </a:solidFill>
                <a:latin typeface="Times New Roman" pitchFamily="18" charset="0"/>
                <a:cs typeface="Times New Roman" pitchFamily="18" charset="0"/>
              </a:rPr>
              <a:t>Клауд</a:t>
            </a:r>
            <a:r>
              <a:rPr lang="ru-RU" sz="2000" dirty="0">
                <a:solidFill>
                  <a:prstClr val="black"/>
                </a:solidFill>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4" name="Содержимое 3" descr="4-768x768.jpg"/>
          <p:cNvPicPr>
            <a:picLocks noGrp="1" noChangeAspect="1"/>
          </p:cNvPicPr>
          <p:nvPr>
            <p:ph idx="1"/>
          </p:nvPr>
        </p:nvPicPr>
        <p:blipFill>
          <a:blip r:embed="rId3"/>
          <a:stretch>
            <a:fillRect/>
          </a:stretch>
        </p:blipFill>
        <p:spPr>
          <a:xfrm>
            <a:off x="2339752" y="2708920"/>
            <a:ext cx="4525963" cy="3489251"/>
          </a:xfrm>
        </p:spPr>
      </p:pic>
    </p:spTree>
    <p:extLst>
      <p:ext uri="{BB962C8B-B14F-4D97-AF65-F5344CB8AC3E}">
        <p14:creationId xmlns:p14="http://schemas.microsoft.com/office/powerpoint/2010/main" val="37000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99392"/>
            <a:ext cx="8229600" cy="1152128"/>
          </a:xfrm>
        </p:spPr>
        <p:txBody>
          <a:bodyPr/>
          <a:lstStyle/>
          <a:p>
            <a:pPr>
              <a:lnSpc>
                <a:spcPct val="100000"/>
              </a:lnSpc>
            </a:pPr>
            <a:r>
              <a:rPr lang="ru-RU" sz="3200" b="1" dirty="0">
                <a:solidFill>
                  <a:prstClr val="black"/>
                </a:solidFill>
                <a:latin typeface="Times New Roman" pitchFamily="18" charset="0"/>
                <a:cs typeface="Times New Roman" pitchFamily="18" charset="0"/>
              </a:rPr>
              <a:t>Нарушаете ли Вы личные границы ребенка</a:t>
            </a:r>
            <a:endParaRPr lang="ru-RU" b="1" dirty="0">
              <a:latin typeface="Times New Roman" pitchFamily="18" charset="0"/>
              <a:cs typeface="Times New Roman" pitchFamily="18" charset="0"/>
            </a:endParaRPr>
          </a:p>
        </p:txBody>
      </p:sp>
      <p:sp>
        <p:nvSpPr>
          <p:cNvPr id="2" name="Объект 1"/>
          <p:cNvSpPr>
            <a:spLocks noGrp="1"/>
          </p:cNvSpPr>
          <p:nvPr>
            <p:ph idx="1"/>
          </p:nvPr>
        </p:nvSpPr>
        <p:spPr>
          <a:xfrm>
            <a:off x="611560" y="1052736"/>
            <a:ext cx="7408333" cy="4581128"/>
          </a:xfrm>
        </p:spPr>
        <p:txBody>
          <a:bodyPr>
            <a:normAutofit fontScale="85000" lnSpcReduction="10000"/>
          </a:bodyPr>
          <a:lstStyle/>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одеваете и раздеваете ребёнка старше 3-х лет?</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переодеваетесь при ребёнке?</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самостоятельно сортируете одежду и игрушки, из которых ребёнок вырос?</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обсуждаете личную жизнь ребёнка с родными и друзьями (болезни, комплексы, первая любовь)?</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обсуждаете частную жизнь ребёнка с посторонними людьми в его присутствии?</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даете советы ребёнку о его внешнем виде, друзьях, поведении без его просьбы?</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упорно расспрашиваете ребёнка о его частной жизни — друзьях, подругах?</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рассказываете ребёнку о своей личной жизни (о делах, друзьях, подругах, работе), даже если он не заинтересован?</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часто настаиваете на том, чтобы ребёнок съел определенное блюдо, надел определенную одежду, сделал именно то, что вы сказали?</a:t>
            </a:r>
            <a:endParaRPr lang="ru-RU" sz="1900" dirty="0">
              <a:solidFill>
                <a:srgbClr val="231F20"/>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mj-lt"/>
              <a:buAutoNum type="arabicPeriod"/>
              <a:tabLst>
                <a:tab pos="457200" algn="l"/>
              </a:tabLst>
            </a:pPr>
            <a:r>
              <a:rPr lang="ru-RU" sz="1900" dirty="0">
                <a:solidFill>
                  <a:srgbClr val="231F20"/>
                </a:solidFill>
                <a:latin typeface="Times New Roman" pitchFamily="18" charset="0"/>
                <a:ea typeface="Times New Roman"/>
                <a:cs typeface="Times New Roman" pitchFamily="18" charset="0"/>
              </a:rPr>
              <a:t>Вы принимаете решение самостоятельно, даже если ребёнок сам может решить?</a:t>
            </a:r>
          </a:p>
          <a:p>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369411257"/>
              </p:ext>
            </p:extLst>
          </p:nvPr>
        </p:nvGraphicFramePr>
        <p:xfrm>
          <a:off x="755576" y="5373217"/>
          <a:ext cx="7920880" cy="1484784"/>
        </p:xfrm>
        <a:graphic>
          <a:graphicData uri="http://schemas.openxmlformats.org/presentationml/2006/ole">
            <mc:AlternateContent xmlns:mc="http://schemas.openxmlformats.org/markup-compatibility/2006">
              <mc:Choice xmlns:v="urn:schemas-microsoft-com:vml" Requires="v">
                <p:oleObj spid="_x0000_s1028" name="Точечный рисунок" r:id="rId4" imgW="4572000" imgH="1371600" progId="PBrush">
                  <p:embed/>
                </p:oleObj>
              </mc:Choice>
              <mc:Fallback>
                <p:oleObj name="Точечный рисунок" r:id="rId4" imgW="4572000" imgH="1371600"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5373217"/>
                        <a:ext cx="7920880" cy="1484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5133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16632"/>
            <a:ext cx="8229600" cy="648072"/>
          </a:xfrm>
        </p:spPr>
        <p:txBody>
          <a:bodyPr/>
          <a:lstStyle/>
          <a:p>
            <a:r>
              <a:rPr lang="ru-RU" sz="3200" b="1" dirty="0">
                <a:solidFill>
                  <a:prstClr val="black"/>
                </a:solidFill>
                <a:latin typeface="Times New Roman" pitchFamily="18" charset="0"/>
                <a:cs typeface="Times New Roman" pitchFamily="18" charset="0"/>
              </a:rPr>
              <a:t>Результаты</a:t>
            </a:r>
            <a:endParaRPr lang="ru-RU" sz="3200" b="1" dirty="0">
              <a:latin typeface="Times New Roman" pitchFamily="18" charset="0"/>
              <a:cs typeface="Times New Roman" pitchFamily="18" charset="0"/>
            </a:endParaRPr>
          </a:p>
        </p:txBody>
      </p:sp>
      <p:sp>
        <p:nvSpPr>
          <p:cNvPr id="2" name="Объект 1"/>
          <p:cNvSpPr>
            <a:spLocks noGrp="1"/>
          </p:cNvSpPr>
          <p:nvPr>
            <p:ph idx="1"/>
          </p:nvPr>
        </p:nvSpPr>
        <p:spPr>
          <a:xfrm>
            <a:off x="107504" y="764704"/>
            <a:ext cx="7452816" cy="4248472"/>
          </a:xfrm>
        </p:spPr>
        <p:txBody>
          <a:bodyPr>
            <a:normAutofit fontScale="47500" lnSpcReduction="20000"/>
          </a:bodyPr>
          <a:lstStyle/>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меньше 3 «да» — вы правильно обозначили границы как свои, так и ребёнка.</a:t>
            </a:r>
          </a:p>
          <a:p>
            <a:pPr marL="0" lvl="0" indent="0" algn="just">
              <a:lnSpc>
                <a:spcPct val="120000"/>
              </a:lnSpc>
              <a:spcBef>
                <a:spcPts val="0"/>
              </a:spcBef>
              <a:buClrTx/>
              <a:buSzTx/>
              <a:buFont typeface="Arial" pitchFamily="34" charset="0"/>
              <a:buChar char="•"/>
            </a:pPr>
            <a:endParaRPr lang="ru-RU" sz="3800" dirty="0">
              <a:solidFill>
                <a:prstClr val="black"/>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4–6 «да» — у вас, вероятно, есть проблемы с установлением личных границ. Вы должны попробовать больше доверять своему ребенку и определиться с собственными интересами.</a:t>
            </a:r>
          </a:p>
          <a:p>
            <a:pPr marL="0" lvl="0" indent="0" algn="just">
              <a:lnSpc>
                <a:spcPct val="120000"/>
              </a:lnSpc>
              <a:spcBef>
                <a:spcPts val="0"/>
              </a:spcBef>
              <a:buClrTx/>
              <a:buSzTx/>
              <a:buFont typeface="Arial" pitchFamily="34" charset="0"/>
              <a:buChar char="•"/>
            </a:pPr>
            <a:endParaRPr lang="ru-RU" sz="3800" dirty="0">
              <a:solidFill>
                <a:prstClr val="black"/>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7–9 «да» — вероятно у вас некоторые проблемы с определением и соблюдением границ. Или вы живете интересами ребёнка, или же навязываете ребёнку чужую роль. </a:t>
            </a:r>
          </a:p>
          <a:p>
            <a:pPr marL="0" lvl="0" indent="0" algn="just">
              <a:lnSpc>
                <a:spcPct val="120000"/>
              </a:lnSpc>
              <a:spcBef>
                <a:spcPts val="0"/>
              </a:spcBef>
              <a:buClrTx/>
              <a:buSzTx/>
              <a:buFont typeface="Arial" pitchFamily="34" charset="0"/>
              <a:buChar char="•"/>
            </a:pPr>
            <a:endParaRPr lang="ru-RU" sz="3800" dirty="0">
              <a:solidFill>
                <a:prstClr val="black"/>
              </a:solidFill>
              <a:latin typeface="Times New Roman" pitchFamily="18" charset="0"/>
              <a:ea typeface="Calibri"/>
              <a:cs typeface="Times New Roman" pitchFamily="18" charset="0"/>
            </a:endParaRPr>
          </a:p>
          <a:p>
            <a:pPr marL="0" lvl="0" indent="0" algn="just">
              <a:lnSpc>
                <a:spcPct val="120000"/>
              </a:lnSpc>
              <a:spcBef>
                <a:spcPts val="0"/>
              </a:spcBef>
              <a:buClrTx/>
              <a:buSzTx/>
              <a:buFont typeface="Arial" pitchFamily="34" charset="0"/>
              <a:buChar char="•"/>
            </a:pPr>
            <a:r>
              <a:rPr lang="ru-RU" sz="3800" dirty="0">
                <a:solidFill>
                  <a:srgbClr val="231F20"/>
                </a:solidFill>
                <a:latin typeface="Times New Roman" pitchFamily="18" charset="0"/>
                <a:ea typeface="Times New Roman"/>
                <a:cs typeface="Times New Roman" pitchFamily="18" charset="0"/>
              </a:rPr>
              <a:t>Если у вас 10 «да» — это просто катастрофа. Ваши отношения с ребёнком требуют немедленного изменения. Возможно следует обратиться к психологу.</a:t>
            </a:r>
            <a:endParaRPr lang="ru-RU" sz="3800" dirty="0">
              <a:solidFill>
                <a:prstClr val="black"/>
              </a:solidFill>
              <a:latin typeface="Times New Roman" pitchFamily="18" charset="0"/>
              <a:ea typeface="Calibri"/>
              <a:cs typeface="Times New Roman" pitchFamily="18" charset="0"/>
            </a:endParaRPr>
          </a:p>
          <a:p>
            <a:endParaRPr lang="ru-RU" dirty="0"/>
          </a:p>
        </p:txBody>
      </p:sp>
      <p:pic>
        <p:nvPicPr>
          <p:cNvPr id="3074" name="Picture 2" descr="C:\Users\User\Desktop\3217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4653136"/>
            <a:ext cx="3346699"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692696"/>
          </a:xfrm>
        </p:spPr>
        <p:txBody>
          <a:bodyPr/>
          <a:lstStyle/>
          <a:p>
            <a:r>
              <a:rPr lang="ru-RU" sz="3200" b="1" dirty="0">
                <a:solidFill>
                  <a:prstClr val="black"/>
                </a:solidFill>
                <a:latin typeface="Times New Roman" pitchFamily="18" charset="0"/>
                <a:cs typeface="Times New Roman" pitchFamily="18" charset="0"/>
              </a:rPr>
              <a:t>Виды личных границ</a:t>
            </a:r>
            <a:endParaRPr lang="ru-RU" sz="3200" dirty="0">
              <a:latin typeface="Times New Roman" pitchFamily="18" charset="0"/>
              <a:cs typeface="Times New Roman" pitchFamily="18" charset="0"/>
            </a:endParaRPr>
          </a:p>
        </p:txBody>
      </p:sp>
      <p:sp>
        <p:nvSpPr>
          <p:cNvPr id="2" name="Объект 1"/>
          <p:cNvSpPr>
            <a:spLocks noGrp="1"/>
          </p:cNvSpPr>
          <p:nvPr>
            <p:ph idx="1"/>
          </p:nvPr>
        </p:nvSpPr>
        <p:spPr>
          <a:xfrm>
            <a:off x="539552" y="764704"/>
            <a:ext cx="8498548" cy="4608512"/>
          </a:xfrm>
        </p:spPr>
        <p:txBody>
          <a:bodyPr/>
          <a:lstStyle/>
          <a:p>
            <a:pPr marL="0" lvl="0" indent="0">
              <a:buClrTx/>
              <a:buSzTx/>
              <a:buNone/>
            </a:pPr>
            <a:r>
              <a:rPr lang="ru-RU" sz="2800" b="1" dirty="0">
                <a:solidFill>
                  <a:prstClr val="black"/>
                </a:solidFill>
                <a:latin typeface="Times New Roman" pitchFamily="18" charset="0"/>
                <a:cs typeface="Times New Roman" pitchFamily="18" charset="0"/>
              </a:rPr>
              <a:t>Физические границы </a:t>
            </a:r>
            <a:r>
              <a:rPr lang="ru-RU" sz="2800" dirty="0">
                <a:solidFill>
                  <a:prstClr val="black"/>
                </a:solidFill>
                <a:latin typeface="Times New Roman" pitchFamily="18" charset="0"/>
                <a:cs typeface="Times New Roman" pitchFamily="18" charset="0"/>
              </a:rPr>
              <a:t>- это наше тело и пространство около него.</a:t>
            </a:r>
            <a:endParaRPr lang="ru-RU" sz="2800" b="1" dirty="0">
              <a:solidFill>
                <a:prstClr val="black"/>
              </a:solidFill>
              <a:latin typeface="Times New Roman" pitchFamily="18" charset="0"/>
              <a:cs typeface="Times New Roman" pitchFamily="18" charset="0"/>
            </a:endParaRPr>
          </a:p>
          <a:p>
            <a:pPr marL="0" lvl="0" indent="0">
              <a:buClrTx/>
              <a:buSzTx/>
              <a:buNone/>
            </a:pPr>
            <a:r>
              <a:rPr lang="ru-RU" sz="2800" b="1" dirty="0">
                <a:solidFill>
                  <a:prstClr val="black"/>
                </a:solidFill>
                <a:latin typeface="Times New Roman" pitchFamily="18" charset="0"/>
                <a:cs typeface="Times New Roman" pitchFamily="18" charset="0"/>
              </a:rPr>
              <a:t>Психологические границы </a:t>
            </a:r>
            <a:r>
              <a:rPr lang="ru-RU" sz="2800" dirty="0">
                <a:solidFill>
                  <a:prstClr val="black"/>
                </a:solidFill>
                <a:latin typeface="Times New Roman" pitchFamily="18" charset="0"/>
                <a:cs typeface="Times New Roman" pitchFamily="18" charset="0"/>
              </a:rPr>
              <a:t>– это все то, о чем мы думаем и мечтаем, наши фантазии. Наши память, знания, мысли, эмоции, чувства.</a:t>
            </a:r>
          </a:p>
          <a:p>
            <a:endParaRPr lang="ru-RU" dirty="0"/>
          </a:p>
        </p:txBody>
      </p:sp>
      <p:pic>
        <p:nvPicPr>
          <p:cNvPr id="5" name="Picture 2" descr="C:\Users\Александр Олегович\Desktop\1569496780278444958.jpg"/>
          <p:cNvPicPr>
            <a:picLocks noChangeAspect="1" noChangeArrowheads="1"/>
          </p:cNvPicPr>
          <p:nvPr/>
        </p:nvPicPr>
        <p:blipFill>
          <a:blip r:embed="rId3"/>
          <a:srcRect/>
          <a:stretch>
            <a:fillRect/>
          </a:stretch>
        </p:blipFill>
        <p:spPr bwMode="auto">
          <a:xfrm>
            <a:off x="251520" y="3494572"/>
            <a:ext cx="4357718" cy="3171450"/>
          </a:xfrm>
          <a:prstGeom prst="rect">
            <a:avLst/>
          </a:prstGeom>
          <a:noFill/>
        </p:spPr>
      </p:pic>
      <p:pic>
        <p:nvPicPr>
          <p:cNvPr id="6" name="Picture 3" descr="C:\Users\Александр Олегович\Desktop\5faa3a05e4143_0x0.png"/>
          <p:cNvPicPr>
            <a:picLocks noChangeAspect="1" noChangeArrowheads="1"/>
          </p:cNvPicPr>
          <p:nvPr/>
        </p:nvPicPr>
        <p:blipFill>
          <a:blip r:embed="rId4"/>
          <a:srcRect/>
          <a:stretch>
            <a:fillRect/>
          </a:stretch>
        </p:blipFill>
        <p:spPr bwMode="auto">
          <a:xfrm>
            <a:off x="4889297" y="3712145"/>
            <a:ext cx="3756939" cy="2736304"/>
          </a:xfrm>
          <a:prstGeom prst="rect">
            <a:avLst/>
          </a:prstGeom>
          <a:noFill/>
        </p:spPr>
      </p:pic>
    </p:spTree>
    <p:extLst>
      <p:ext uri="{BB962C8B-B14F-4D97-AF65-F5344CB8AC3E}">
        <p14:creationId xmlns:p14="http://schemas.microsoft.com/office/powerpoint/2010/main" val="64346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890" y="-603448"/>
            <a:ext cx="8229600" cy="1440160"/>
          </a:xfrm>
        </p:spPr>
        <p:txBody>
          <a:bodyPr/>
          <a:lstStyle/>
          <a:p>
            <a:r>
              <a:rPr lang="ru-RU" sz="3200" b="1" dirty="0">
                <a:solidFill>
                  <a:prstClr val="black"/>
                </a:solidFill>
                <a:latin typeface="Times New Roman" pitchFamily="18" charset="0"/>
                <a:cs typeface="Times New Roman" pitchFamily="18" charset="0"/>
              </a:rPr>
              <a:t>Личные границы.</a:t>
            </a:r>
            <a:endParaRPr lang="ru-RU" sz="3200" b="1" dirty="0">
              <a:latin typeface="Times New Roman" pitchFamily="18" charset="0"/>
              <a:cs typeface="Times New Roman" pitchFamily="18" charset="0"/>
            </a:endParaRPr>
          </a:p>
        </p:txBody>
      </p:sp>
      <p:sp>
        <p:nvSpPr>
          <p:cNvPr id="2" name="Объект 1"/>
          <p:cNvSpPr>
            <a:spLocks noGrp="1"/>
          </p:cNvSpPr>
          <p:nvPr>
            <p:ph idx="1"/>
          </p:nvPr>
        </p:nvSpPr>
        <p:spPr>
          <a:xfrm>
            <a:off x="827584" y="1052736"/>
            <a:ext cx="7408333" cy="3450696"/>
          </a:xfrm>
        </p:spPr>
        <p:txBody>
          <a:bodyPr/>
          <a:lstStyle/>
          <a:p>
            <a:pPr lvl="0">
              <a:spcBef>
                <a:spcPts val="0"/>
              </a:spcBef>
              <a:buClrTx/>
              <a:buSzTx/>
              <a:buFont typeface="Wingdings" pitchFamily="2" charset="2"/>
              <a:buChar char="ü"/>
            </a:pPr>
            <a:r>
              <a:rPr lang="ru-RU" dirty="0">
                <a:solidFill>
                  <a:prstClr val="black"/>
                </a:solidFill>
                <a:latin typeface="Times New Roman" pitchFamily="18" charset="0"/>
                <a:cs typeface="Times New Roman" pitchFamily="18" charset="0"/>
              </a:rPr>
              <a:t>Дети имеют право говорить «Нет, мне это не подходит» любому человеку и даже родителям.</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lvl="0">
              <a:spcBef>
                <a:spcPts val="0"/>
              </a:spcBef>
              <a:buClrTx/>
              <a:buSzTx/>
              <a:buFont typeface="Wingdings" pitchFamily="2" charset="2"/>
              <a:buChar char="ü"/>
            </a:pPr>
            <a:r>
              <a:rPr lang="ru-RU" dirty="0">
                <a:solidFill>
                  <a:prstClr val="black"/>
                </a:solidFill>
                <a:latin typeface="Times New Roman" pitchFamily="18" charset="0"/>
                <a:cs typeface="Times New Roman" pitchFamily="18" charset="0"/>
              </a:rPr>
              <a:t>Тело ребенка — это важно.</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lvl="0">
              <a:spcBef>
                <a:spcPts val="0"/>
              </a:spcBef>
              <a:buClrTx/>
              <a:buSzTx/>
              <a:buFont typeface="Wingdings" pitchFamily="2" charset="2"/>
              <a:buChar char="ü"/>
            </a:pPr>
            <a:r>
              <a:rPr lang="ru-RU" dirty="0">
                <a:solidFill>
                  <a:prstClr val="black"/>
                </a:solidFill>
                <a:latin typeface="Times New Roman" pitchFamily="18" charset="0"/>
                <a:cs typeface="Times New Roman" pitchFamily="18" charset="0"/>
              </a:rPr>
              <a:t>Внимательно слушайте ребенка, когда он говорит вам «нет».</a:t>
            </a:r>
          </a:p>
          <a:p>
            <a:endParaRPr lang="ru-RU" dirty="0"/>
          </a:p>
        </p:txBody>
      </p:sp>
      <p:pic>
        <p:nvPicPr>
          <p:cNvPr id="4" name="Picture 6" descr="C:\Users\Александр Олегович\Desktop\1608704124_87444.png"/>
          <p:cNvPicPr>
            <a:picLocks noChangeAspect="1" noChangeArrowheads="1"/>
          </p:cNvPicPr>
          <p:nvPr/>
        </p:nvPicPr>
        <p:blipFill>
          <a:blip r:embed="rId3" cstate="print"/>
          <a:srcRect/>
          <a:stretch>
            <a:fillRect/>
          </a:stretch>
        </p:blipFill>
        <p:spPr bwMode="auto">
          <a:xfrm>
            <a:off x="4806374" y="4077072"/>
            <a:ext cx="3781116" cy="2523895"/>
          </a:xfrm>
          <a:prstGeom prst="rect">
            <a:avLst/>
          </a:prstGeom>
          <a:noFill/>
        </p:spPr>
      </p:pic>
      <p:pic>
        <p:nvPicPr>
          <p:cNvPr id="5122" name="Picture 2" descr="C:\Users\User\Desktop\Не подтверждено 9323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267576"/>
            <a:ext cx="3655742" cy="243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60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836712"/>
          </a:xfrm>
        </p:spPr>
        <p:txBody>
          <a:bodyPr/>
          <a:lstStyle/>
          <a:p>
            <a:r>
              <a:rPr lang="ru-RU" sz="3200" b="1" dirty="0">
                <a:solidFill>
                  <a:prstClr val="black"/>
                </a:solidFill>
                <a:latin typeface="Times New Roman" pitchFamily="18" charset="0"/>
                <a:cs typeface="Times New Roman" pitchFamily="18" charset="0"/>
              </a:rPr>
              <a:t>Личные границы</a:t>
            </a:r>
            <a:endParaRPr lang="ru-RU" sz="3200" b="1" dirty="0">
              <a:latin typeface="Times New Roman" pitchFamily="18" charset="0"/>
              <a:cs typeface="Times New Roman" pitchFamily="18" charset="0"/>
            </a:endParaRPr>
          </a:p>
        </p:txBody>
      </p:sp>
      <p:sp>
        <p:nvSpPr>
          <p:cNvPr id="2" name="Объект 1"/>
          <p:cNvSpPr>
            <a:spLocks noGrp="1"/>
          </p:cNvSpPr>
          <p:nvPr>
            <p:ph idx="1"/>
          </p:nvPr>
        </p:nvSpPr>
        <p:spPr>
          <a:xfrm>
            <a:off x="827584" y="1103270"/>
            <a:ext cx="7408333" cy="3450696"/>
          </a:xfrm>
        </p:spPr>
        <p:txBody>
          <a:bodyPr/>
          <a:lstStyle/>
          <a:p>
            <a:pPr>
              <a:spcBef>
                <a:spcPts val="0"/>
              </a:spcBef>
              <a:buFont typeface="Wingdings" pitchFamily="2" charset="2"/>
              <a:buChar char="ü"/>
            </a:pPr>
            <a:r>
              <a:rPr lang="ru-RU" sz="1800" dirty="0">
                <a:solidFill>
                  <a:prstClr val="black"/>
                </a:solidFill>
                <a:latin typeface="Times New Roman" pitchFamily="18" charset="0"/>
                <a:cs typeface="Times New Roman" pitchFamily="18" charset="0"/>
              </a:rPr>
              <a:t> </a:t>
            </a:r>
            <a:r>
              <a:rPr lang="ru-RU" dirty="0">
                <a:solidFill>
                  <a:prstClr val="black"/>
                </a:solidFill>
                <a:latin typeface="Times New Roman" pitchFamily="18" charset="0"/>
                <a:cs typeface="Times New Roman" pitchFamily="18" charset="0"/>
              </a:rPr>
              <a:t>Ребенок имеет право в любой момент изменить свое «да» на «нет».</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a:spcBef>
                <a:spcPts val="0"/>
              </a:spcBef>
              <a:buFont typeface="Wingdings" pitchFamily="2" charset="2"/>
              <a:buChar char="ü"/>
            </a:pPr>
            <a:r>
              <a:rPr lang="ru-RU" dirty="0">
                <a:solidFill>
                  <a:prstClr val="black"/>
                </a:solidFill>
                <a:latin typeface="Times New Roman" pitchFamily="18" charset="0"/>
                <a:cs typeface="Times New Roman" pitchFamily="18" charset="0"/>
              </a:rPr>
              <a:t>Необходимо интересоваться мнением ребенка на события в его жизни, в вашей семье и вокруг него.</a:t>
            </a:r>
          </a:p>
          <a:p>
            <a:pPr lvl="0">
              <a:spcBef>
                <a:spcPts val="0"/>
              </a:spcBef>
              <a:buClrTx/>
              <a:buSzTx/>
              <a:buFont typeface="Wingdings" pitchFamily="2" charset="2"/>
              <a:buChar char="ü"/>
            </a:pPr>
            <a:endParaRPr lang="ru-RU" dirty="0">
              <a:solidFill>
                <a:prstClr val="black"/>
              </a:solidFill>
              <a:latin typeface="Times New Roman" pitchFamily="18" charset="0"/>
              <a:cs typeface="Times New Roman" pitchFamily="18" charset="0"/>
            </a:endParaRPr>
          </a:p>
          <a:p>
            <a:pPr>
              <a:spcBef>
                <a:spcPts val="0"/>
              </a:spcBef>
              <a:buFont typeface="Wingdings" pitchFamily="2" charset="2"/>
              <a:buChar char="ü"/>
            </a:pPr>
            <a:r>
              <a:rPr lang="ru-RU" dirty="0">
                <a:solidFill>
                  <a:prstClr val="black"/>
                </a:solidFill>
                <a:latin typeface="Times New Roman" pitchFamily="18" charset="0"/>
                <a:cs typeface="Times New Roman" pitchFamily="18" charset="0"/>
              </a:rPr>
              <a:t>Стоит установить правило уважения личных границ каждого члена семьи.</a:t>
            </a:r>
          </a:p>
          <a:p>
            <a:endParaRPr lang="ru-RU" dirty="0"/>
          </a:p>
        </p:txBody>
      </p:sp>
      <p:pic>
        <p:nvPicPr>
          <p:cNvPr id="4" name="Содержимое 3" descr="lk.jpg"/>
          <p:cNvPicPr>
            <a:picLocks noChangeAspect="1"/>
          </p:cNvPicPr>
          <p:nvPr/>
        </p:nvPicPr>
        <p:blipFill>
          <a:blip r:embed="rId3" cstate="print"/>
          <a:stretch>
            <a:fillRect/>
          </a:stretch>
        </p:blipFill>
        <p:spPr>
          <a:xfrm>
            <a:off x="5292080" y="4581128"/>
            <a:ext cx="3179411" cy="2120021"/>
          </a:xfrm>
          <a:prstGeom prst="rect">
            <a:avLst/>
          </a:prstGeom>
        </p:spPr>
      </p:pic>
      <p:pic>
        <p:nvPicPr>
          <p:cNvPr id="6146" name="Picture 2" descr="C:\Users\User\Desktop\boundaries-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4725143"/>
            <a:ext cx="3663978" cy="183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2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txBox="1">
            <a:spLocks/>
          </p:cNvSpPr>
          <p:nvPr/>
        </p:nvSpPr>
        <p:spPr>
          <a:xfrm>
            <a:off x="4286248" y="116632"/>
            <a:ext cx="4500594" cy="648072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endParaRPr lang="ru-RU" sz="3800" b="1" dirty="0">
              <a:latin typeface="Times New Roman" pitchFamily="18" charset="0"/>
              <a:ea typeface="Times New Roman"/>
              <a:cs typeface="Times New Roman" pitchFamily="18" charset="0"/>
            </a:endParaRPr>
          </a:p>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r>
              <a:rPr lang="ru-RU" sz="3800" b="1" dirty="0">
                <a:latin typeface="Times New Roman" pitchFamily="18" charset="0"/>
                <a:ea typeface="Times New Roman"/>
                <a:cs typeface="Times New Roman" pitchFamily="18" charset="0"/>
              </a:rPr>
              <a:t> </a:t>
            </a:r>
            <a:r>
              <a:rPr kumimoji="0" lang="ru-RU" sz="3800" b="1" i="0" u="none" strike="noStrike" kern="1200" cap="none" spc="0" normalizeH="0" baseline="0" noProof="0" dirty="0">
                <a:ln>
                  <a:noFill/>
                </a:ln>
                <a:effectLst/>
                <a:uLnTx/>
                <a:uFillTx/>
                <a:latin typeface="Times New Roman" pitchFamily="18" charset="0"/>
                <a:ea typeface="Times New Roman"/>
                <a:cs typeface="Times New Roman" pitchFamily="18" charset="0"/>
              </a:rPr>
              <a:t> Оглашение факта.</a:t>
            </a: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 </a:t>
            </a:r>
          </a:p>
          <a:p>
            <a:pPr marL="0" marR="0" lvl="0" indent="0" algn="ctr" defTabSz="914400" rtl="0" eaLnBrk="1" fontAlgn="auto" latinLnBrk="0" hangingPunct="1">
              <a:lnSpc>
                <a:spcPct val="120000"/>
              </a:lnSpc>
              <a:spcBef>
                <a:spcPct val="20000"/>
              </a:spcBef>
              <a:spcAft>
                <a:spcPts val="1000"/>
              </a:spcAft>
              <a:buClrTx/>
              <a:buSzTx/>
              <a:buNone/>
              <a:tabLst/>
              <a:defRPr/>
            </a:pP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Фактом является информирование ребенка о том, что «В его комнате на полу разбросана одежда».</a:t>
            </a:r>
            <a:endParaRPr kumimoji="0" lang="ru-RU" sz="3800" b="1" i="0" u="none" strike="noStrike" kern="1200" cap="none" spc="0" normalizeH="0" baseline="0" noProof="0" dirty="0">
              <a:ln>
                <a:noFill/>
              </a:ln>
              <a:effectLst/>
              <a:uLnTx/>
              <a:uFillTx/>
              <a:latin typeface="Times New Roman" pitchFamily="18" charset="0"/>
              <a:ea typeface="Times New Roman"/>
              <a:cs typeface="Times New Roman" pitchFamily="18" charset="0"/>
            </a:endParaRPr>
          </a:p>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r>
              <a:rPr lang="ru-RU" sz="3800" b="1" dirty="0">
                <a:latin typeface="Times New Roman" pitchFamily="18" charset="0"/>
                <a:cs typeface="Times New Roman" pitchFamily="18" charset="0"/>
              </a:rPr>
              <a:t>Собственные переживания по поводу произошедшего. </a:t>
            </a:r>
          </a:p>
          <a:p>
            <a:pPr marL="0" marR="0" lvl="0" indent="0" algn="ctr" defTabSz="914400" rtl="0" eaLnBrk="1" fontAlgn="auto" latinLnBrk="0" hangingPunct="1">
              <a:lnSpc>
                <a:spcPct val="120000"/>
              </a:lnSpc>
              <a:spcBef>
                <a:spcPct val="20000"/>
              </a:spcBef>
              <a:spcAft>
                <a:spcPts val="1000"/>
              </a:spcAft>
              <a:buClrTx/>
              <a:buSzTx/>
              <a:buNone/>
              <a:tabLst/>
              <a:defRPr/>
            </a:pP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К высказыванию следует отнести выражение эмоционального отклика на данную ситуацию (ФАКТ). («Мне неприятно, что твоя одежда валяется на полу»).</a:t>
            </a:r>
            <a:endParaRPr lang="ru-RU" sz="3800" b="1" dirty="0">
              <a:latin typeface="Times New Roman" pitchFamily="18" charset="0"/>
              <a:ea typeface="Times New Roman"/>
              <a:cs typeface="Times New Roman" pitchFamily="18" charset="0"/>
            </a:endParaRPr>
          </a:p>
          <a:p>
            <a:pPr marR="0" lvl="0" algn="ctr" defTabSz="914400" rtl="0" eaLnBrk="1" fontAlgn="auto" latinLnBrk="0" hangingPunct="1">
              <a:lnSpc>
                <a:spcPct val="120000"/>
              </a:lnSpc>
              <a:spcBef>
                <a:spcPct val="20000"/>
              </a:spcBef>
              <a:spcAft>
                <a:spcPts val="1000"/>
              </a:spcAft>
              <a:buClrTx/>
              <a:buSzTx/>
              <a:buFont typeface="Wingdings" pitchFamily="2" charset="2"/>
              <a:buChar char="ü"/>
              <a:tabLst/>
              <a:defRPr/>
            </a:pPr>
            <a:r>
              <a:rPr kumimoji="0" lang="ru-RU" sz="3800" b="1" i="0" u="none" strike="noStrike" kern="1200" cap="none" spc="0" normalizeH="0" baseline="0" noProof="0" dirty="0">
                <a:ln>
                  <a:noFill/>
                </a:ln>
                <a:effectLst/>
                <a:uLnTx/>
                <a:uFillTx/>
                <a:latin typeface="Times New Roman" pitchFamily="18" charset="0"/>
                <a:ea typeface="Times New Roman"/>
                <a:cs typeface="Times New Roman" pitchFamily="18" charset="0"/>
              </a:rPr>
              <a:t>Ожидание</a:t>
            </a:r>
          </a:p>
          <a:p>
            <a:pPr marL="0" marR="0" lvl="0" indent="0" algn="ctr" defTabSz="914400" rtl="0" eaLnBrk="1" fontAlgn="auto" latinLnBrk="0" hangingPunct="1">
              <a:lnSpc>
                <a:spcPct val="120000"/>
              </a:lnSpc>
              <a:spcBef>
                <a:spcPct val="20000"/>
              </a:spcBef>
              <a:spcAft>
                <a:spcPts val="1000"/>
              </a:spcAft>
              <a:buClrTx/>
              <a:buSzTx/>
              <a:buNone/>
              <a:tabLst/>
              <a:defRPr/>
            </a:pP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ОЖИДАНИЕ </a:t>
            </a:r>
            <a:r>
              <a:rPr kumimoji="0" lang="ru-RU" sz="3800" b="0" i="0" u="none" strike="noStrike" kern="1200" cap="none" spc="0" normalizeH="0" baseline="0" noProof="0" dirty="0">
                <a:ln>
                  <a:noFill/>
                </a:ln>
                <a:effectLst/>
                <a:uLnTx/>
                <a:uFillTx/>
                <a:latin typeface="Times New Roman" pitchFamily="18" charset="0"/>
                <a:cs typeface="Times New Roman" pitchFamily="18" charset="0"/>
              </a:rPr>
              <a:t>является конкретным и решительным определением того, родитель ожидает от ребенка. (</a:t>
            </a:r>
            <a:r>
              <a:rPr kumimoji="0" lang="ru-RU" sz="3800" b="0" i="0" u="none" strike="noStrike" kern="1200" cap="none" spc="0" normalizeH="0" baseline="0" noProof="0" dirty="0">
                <a:ln>
                  <a:noFill/>
                </a:ln>
                <a:effectLst/>
                <a:uLnTx/>
                <a:uFillTx/>
                <a:latin typeface="Times New Roman" pitchFamily="18" charset="0"/>
                <a:ea typeface="Times New Roman"/>
                <a:cs typeface="Times New Roman" pitchFamily="18" charset="0"/>
              </a:rPr>
              <a:t>«Я ожидаю, что ты соберешь и сложишь одежду в течение ближайших пяти минут»).</a:t>
            </a:r>
            <a:endParaRPr kumimoji="0" lang="ru-RU" sz="3800" b="0" i="0" u="none" strike="noStrike" kern="1200" cap="none" spc="0" normalizeH="0" baseline="0" noProof="0" dirty="0">
              <a:ln>
                <a:noFill/>
              </a:ln>
              <a:effectLst/>
              <a:uLnTx/>
              <a:uFillTx/>
              <a:latin typeface="Times New Roman" pitchFamily="18" charset="0"/>
              <a:ea typeface="Calibri"/>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Рисунок 7" descr="https://documents.infourok.ru/67f07b37-3ee9-4398-8fec-620725708de7/0/image010.jpg"/>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3859932" cy="3816424"/>
          </a:xfrm>
          <a:prstGeom prst="rect">
            <a:avLst/>
          </a:prstGeom>
          <a:noFill/>
          <a:ln>
            <a:noFill/>
          </a:ln>
        </p:spPr>
      </p:pic>
    </p:spTree>
    <p:extLst>
      <p:ext uri="{BB962C8B-B14F-4D97-AF65-F5344CB8AC3E}">
        <p14:creationId xmlns:p14="http://schemas.microsoft.com/office/powerpoint/2010/main" val="27398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E97BD2E3-DB51-46B6-FB80-4EF2619B6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2636912"/>
            <a:ext cx="4426031" cy="3960440"/>
          </a:xfrm>
          <a:prstGeom prst="rect">
            <a:avLst/>
          </a:prstGeom>
        </p:spPr>
      </p:pic>
      <p:pic>
        <p:nvPicPr>
          <p:cNvPr id="5" name="Рисунок 4" descr="https://documents.infourok.ru/67f07b37-3ee9-4398-8fec-620725708de7/0/image011.jpg">
            <a:extLst>
              <a:ext uri="{FF2B5EF4-FFF2-40B4-BE49-F238E27FC236}">
                <a16:creationId xmlns="" xmlns:a16="http://schemas.microsoft.com/office/drawing/2014/main" id="{0F9468C7-7973-A927-19C2-7ACD5276FA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6553"/>
            <a:ext cx="3888432" cy="3793053"/>
          </a:xfrm>
          <a:prstGeom prst="rect">
            <a:avLst/>
          </a:prstGeom>
          <a:noFill/>
          <a:ln>
            <a:noFill/>
          </a:ln>
        </p:spPr>
      </p:pic>
    </p:spTree>
    <p:extLst>
      <p:ext uri="{BB962C8B-B14F-4D97-AF65-F5344CB8AC3E}">
        <p14:creationId xmlns:p14="http://schemas.microsoft.com/office/powerpoint/2010/main" val="499365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616</TotalTime>
  <Words>1279</Words>
  <Application>Microsoft Office PowerPoint</Application>
  <PresentationFormat>Экран (4:3)</PresentationFormat>
  <Paragraphs>167</Paragraphs>
  <Slides>16</Slides>
  <Notes>16</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16</vt:i4>
      </vt:variant>
    </vt:vector>
  </HeadingPairs>
  <TitlesOfParts>
    <vt:vector size="19" baseType="lpstr">
      <vt:lpstr>Исполнительная</vt:lpstr>
      <vt:lpstr>Точечный рисунок</vt:lpstr>
      <vt:lpstr>Картинка</vt:lpstr>
      <vt:lpstr>Личные границы ребёнка и безопасность.</vt:lpstr>
      <vt:lpstr>«Личные границы — это понимание собственного «Я» как отдельной личности. Где мы, а где не мы, что мы можем выбрать, а что не можем, что мы в состоянии вынести, а что нет, что мы чувствуем и чего не чувствуем, что нам нравится и что нам не нравится, чего мы хотим и чего не хотим».  (Генри Клауд)</vt:lpstr>
      <vt:lpstr>Нарушаете ли Вы личные границы ребенка</vt:lpstr>
      <vt:lpstr>Результаты</vt:lpstr>
      <vt:lpstr>Виды личных границ</vt:lpstr>
      <vt:lpstr>Личные границы.</vt:lpstr>
      <vt:lpstr>Личные границы</vt:lpstr>
      <vt:lpstr>Презентация PowerPoint</vt:lpstr>
      <vt:lpstr>Презентация PowerPoint</vt:lpstr>
      <vt:lpstr>Правила нижнего белья</vt:lpstr>
      <vt:lpstr>Презентация PowerPoint</vt:lpstr>
      <vt:lpstr>Упражнение «круг»</vt:lpstr>
      <vt:lpstr>Упражнения:   </vt:lpstr>
      <vt:lpstr>« В природе детей- двигаться вперёд, пока они не наткнутся на какое-то препятствие. Некоторым детям достаточно просто знать, что препятствие существует, другим требуется несколько раз упереться в него со всего размаха, но границы необходимы всем. Мир без границ- для маленького человека очень опасное и пугающее место».                                                                                                                                                                             Найджел Латта.</vt:lpstr>
      <vt:lpstr> </vt:lpstr>
      <vt:lpstr>Благодарим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Личные границы ребёнка и безопасность</dc:title>
  <dc:creator>User</dc:creator>
  <cp:lastModifiedBy>Людмила Ю. Лучинина</cp:lastModifiedBy>
  <cp:revision>31</cp:revision>
  <cp:lastPrinted>2022-11-09T04:34:20Z</cp:lastPrinted>
  <dcterms:created xsi:type="dcterms:W3CDTF">2022-11-01T10:20:20Z</dcterms:created>
  <dcterms:modified xsi:type="dcterms:W3CDTF">2022-11-18T05:11:02Z</dcterms:modified>
</cp:coreProperties>
</file>